
<file path=[Content_Types].xml><?xml version="1.0" encoding="utf-8"?>
<Types xmlns="http://schemas.openxmlformats.org/package/2006/content-types">
  <Default Extension="emf" ContentType="image/x-emf"/>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72" r:id="rId2"/>
  </p:sldIdLst>
  <p:sldSz cx="9144000" cy="5143500" type="screen16x9"/>
  <p:notesSz cx="6858000" cy="9144000"/>
  <p:embeddedFontLst>
    <p:embeddedFont>
      <p:font typeface="Gill Sans MT" panose="020B0502020104020203"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DE8"/>
    <a:srgbClr val="EBEFCA"/>
    <a:srgbClr val="162D30"/>
    <a:srgbClr val="B2DCD6"/>
    <a:srgbClr val="F49C8B"/>
    <a:srgbClr val="AADEE8"/>
    <a:srgbClr val="9AD4D4"/>
    <a:srgbClr val="A0CC7A"/>
    <a:srgbClr val="A1C54D"/>
    <a:srgbClr val="006D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60DABE-848F-4EA9-BED7-F0A3D9030BC8}">
  <a:tblStyle styleId="{1F60DABE-848F-4EA9-BED7-F0A3D9030BC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stil 1 – uthev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stil 1 – uthevin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2"/>
    <p:restoredTop sz="79758"/>
  </p:normalViewPr>
  <p:slideViewPr>
    <p:cSldViewPr snapToGrid="0">
      <p:cViewPr varScale="1">
        <p:scale>
          <a:sx n="92" d="100"/>
          <a:sy n="92" d="100"/>
        </p:scale>
        <p:origin x="1500"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1000" y="685800"/>
            <a:ext cx="6096000" cy="3429000"/>
          </a:xfrm>
        </p:spPr>
      </p:sp>
      <p:sp>
        <p:nvSpPr>
          <p:cNvPr id="3" name="Plassholder for notater 2"/>
          <p:cNvSpPr>
            <a:spLocks noGrp="1"/>
          </p:cNvSpPr>
          <p:nvPr>
            <p:ph type="body" idx="1"/>
          </p:nvPr>
        </p:nvSpPr>
        <p:spPr/>
        <p:txBody>
          <a:bodyPr/>
          <a:lstStyle/>
          <a:p>
            <a:r>
              <a:rPr lang="nb-NO" sz="1100" b="0" i="0" u="none" strike="noStrike" cap="none" dirty="0">
                <a:solidFill>
                  <a:srgbClr val="000000"/>
                </a:solidFill>
                <a:effectLst/>
                <a:latin typeface="Arial"/>
                <a:ea typeface="Arial"/>
                <a:cs typeface="Arial"/>
                <a:sym typeface="Arial"/>
              </a:rPr>
              <a:t>VØL-skjemaet gjør elevene oppmerksom på det de kan fra før. Alle har en forforståelse for hva et tema handler om. </a:t>
            </a:r>
          </a:p>
          <a:p>
            <a:r>
              <a:rPr lang="nb-NO" sz="1100" b="0" i="0" u="none" strike="noStrike" cap="none" dirty="0">
                <a:solidFill>
                  <a:srgbClr val="000000"/>
                </a:solidFill>
                <a:effectLst/>
                <a:latin typeface="Arial"/>
                <a:ea typeface="Arial"/>
                <a:cs typeface="Arial"/>
                <a:sym typeface="Arial"/>
              </a:rPr>
              <a:t>Baserer man seg kun på sin forforståelse uten å reflektere over hva man mener man vet om emnet, blir det samme som å basere sin oppfatning av verden rundt seg på fordommer. I dagens samfunn er det særdeles viktig at vi behandler kunnskap med et kritisk blikk. Skal vi stole på alle kildene vi finner på internett? Er det vi vet faktisk riktig? Har vi meninger om noe som baserer seg på misforståelser eller ren feilinformasjon? Det finnes alt for mange eksempler der voksne mennesker i dag har en formening om det de tror er fakta, men som faktisk er ren uvitenhet. Da er det viktig at lærer i skolen gir elevene et verktøy for å kunne reflektere og være kritisk.</a:t>
            </a:r>
          </a:p>
          <a:p>
            <a:r>
              <a:rPr lang="nb-NO" sz="1100" b="0" i="0" u="none" strike="noStrike" cap="none" dirty="0">
                <a:solidFill>
                  <a:srgbClr val="000000"/>
                </a:solidFill>
                <a:effectLst/>
                <a:latin typeface="Arial"/>
                <a:ea typeface="Arial"/>
                <a:cs typeface="Arial"/>
                <a:sym typeface="Arial"/>
              </a:rPr>
              <a:t>Et VØL-skjema kan være med på å gi elevene verktøyet de trenger for å kunne være kritisk, kunne reflektere og ikke godta alt basert på forforståelsen alene. </a:t>
            </a:r>
          </a:p>
          <a:p>
            <a:endParaRPr lang="nb-NO" sz="1100" b="0" i="0" u="none" strike="noStrike" cap="none" dirty="0">
              <a:solidFill>
                <a:srgbClr val="000000"/>
              </a:solidFill>
              <a:effectLst/>
              <a:latin typeface="Arial"/>
              <a:ea typeface="Arial"/>
              <a:cs typeface="Arial"/>
              <a:sym typeface="Arial"/>
            </a:endParaRPr>
          </a:p>
          <a:p>
            <a:r>
              <a:rPr lang="nb-NO" sz="1100" b="0" i="0" u="none" strike="noStrike" cap="none" dirty="0">
                <a:solidFill>
                  <a:srgbClr val="000000"/>
                </a:solidFill>
                <a:effectLst/>
                <a:latin typeface="Arial"/>
                <a:ea typeface="Arial"/>
                <a:cs typeface="Arial"/>
                <a:sym typeface="Arial"/>
              </a:rPr>
              <a:t>Kilde: </a:t>
            </a:r>
            <a:r>
              <a:rPr lang="nb-NO" sz="1100" b="0" i="0" u="none" strike="noStrike" cap="none" dirty="0" err="1">
                <a:solidFill>
                  <a:srgbClr val="000000"/>
                </a:solidFill>
                <a:effectLst/>
                <a:latin typeface="Arial"/>
                <a:ea typeface="Arial"/>
                <a:cs typeface="Arial"/>
                <a:sym typeface="Arial"/>
              </a:rPr>
              <a:t>https</a:t>
            </a:r>
            <a:r>
              <a:rPr lang="nb-NO" sz="1100" b="0" i="0" u="none" strike="noStrike" cap="none" dirty="0">
                <a:solidFill>
                  <a:srgbClr val="000000"/>
                </a:solidFill>
                <a:effectLst/>
                <a:latin typeface="Arial"/>
                <a:ea typeface="Arial"/>
                <a:cs typeface="Arial"/>
                <a:sym typeface="Arial"/>
              </a:rPr>
              <a:t>://</a:t>
            </a:r>
            <a:r>
              <a:rPr lang="nb-NO" sz="1100" b="0" i="0" u="none" strike="noStrike" cap="none" dirty="0" err="1">
                <a:solidFill>
                  <a:srgbClr val="000000"/>
                </a:solidFill>
                <a:effectLst/>
                <a:latin typeface="Arial"/>
                <a:ea typeface="Arial"/>
                <a:cs typeface="Arial"/>
                <a:sym typeface="Arial"/>
              </a:rPr>
              <a:t>www.lesevinduet.no</a:t>
            </a:r>
            <a:r>
              <a:rPr lang="nb-NO" sz="1100" b="0" i="0" u="none" strike="noStrike" cap="none" dirty="0">
                <a:solidFill>
                  <a:srgbClr val="000000"/>
                </a:solidFill>
                <a:effectLst/>
                <a:latin typeface="Arial"/>
                <a:ea typeface="Arial"/>
                <a:cs typeface="Arial"/>
                <a:sym typeface="Arial"/>
              </a:rPr>
              <a:t>/vol-som-</a:t>
            </a:r>
            <a:r>
              <a:rPr lang="nb-NO" sz="1100" b="0" i="0" u="none" strike="noStrike" cap="none" dirty="0" err="1">
                <a:solidFill>
                  <a:srgbClr val="000000"/>
                </a:solidFill>
                <a:effectLst/>
                <a:latin typeface="Arial"/>
                <a:ea typeface="Arial"/>
                <a:cs typeface="Arial"/>
                <a:sym typeface="Arial"/>
              </a:rPr>
              <a:t>laeringsverktoy</a:t>
            </a:r>
            <a:r>
              <a:rPr lang="nb-NO" sz="1100" b="0" i="0" u="none" strike="noStrike" cap="none" dirty="0">
                <a:solidFill>
                  <a:srgbClr val="000000"/>
                </a:solidFill>
                <a:effectLst/>
                <a:latin typeface="Arial"/>
                <a:ea typeface="Arial"/>
                <a:cs typeface="Arial"/>
                <a:sym typeface="Arial"/>
              </a:rPr>
              <a:t>/ </a:t>
            </a:r>
          </a:p>
        </p:txBody>
      </p:sp>
    </p:spTree>
    <p:extLst>
      <p:ext uri="{BB962C8B-B14F-4D97-AF65-F5344CB8AC3E}">
        <p14:creationId xmlns:p14="http://schemas.microsoft.com/office/powerpoint/2010/main" val="18459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o"/>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EDE8"/>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E5A73B-D922-404F-B05D-2BBB6B45E5D1}"/>
              </a:ext>
            </a:extLst>
          </p:cNvPr>
          <p:cNvSpPr>
            <a:spLocks noGrp="1"/>
          </p:cNvSpPr>
          <p:nvPr>
            <p:ph type="title"/>
          </p:nvPr>
        </p:nvSpPr>
        <p:spPr/>
        <p:txBody>
          <a:bodyPr>
            <a:normAutofit fontScale="90000"/>
          </a:bodyPr>
          <a:lstStyle/>
          <a:p>
            <a:r>
              <a:rPr lang="nb-NO" b="1" dirty="0">
                <a:solidFill>
                  <a:srgbClr val="162D30"/>
                </a:solidFill>
                <a:latin typeface="Gill Sans MT" panose="020B0502020104020203" pitchFamily="34" charset="77"/>
              </a:rPr>
              <a:t>VØL-skjema </a:t>
            </a:r>
          </a:p>
        </p:txBody>
      </p:sp>
      <p:graphicFrame>
        <p:nvGraphicFramePr>
          <p:cNvPr id="4" name="Tabell 4">
            <a:extLst>
              <a:ext uri="{FF2B5EF4-FFF2-40B4-BE49-F238E27FC236}">
                <a16:creationId xmlns:a16="http://schemas.microsoft.com/office/drawing/2014/main" id="{3029E854-94AA-AB43-A880-D805864DE47A}"/>
              </a:ext>
            </a:extLst>
          </p:cNvPr>
          <p:cNvGraphicFramePr>
            <a:graphicFrameLocks noGrp="1"/>
          </p:cNvGraphicFramePr>
          <p:nvPr/>
        </p:nvGraphicFramePr>
        <p:xfrm>
          <a:off x="468630" y="1143000"/>
          <a:ext cx="7955280" cy="2920651"/>
        </p:xfrm>
        <a:graphic>
          <a:graphicData uri="http://schemas.openxmlformats.org/drawingml/2006/table">
            <a:tbl>
              <a:tblPr firstRow="1" bandRow="1">
                <a:tableStyleId>{1F60DABE-848F-4EA9-BED7-F0A3D9030BC8}</a:tableStyleId>
              </a:tblPr>
              <a:tblGrid>
                <a:gridCol w="2631440">
                  <a:extLst>
                    <a:ext uri="{9D8B030D-6E8A-4147-A177-3AD203B41FA5}">
                      <a16:colId xmlns:a16="http://schemas.microsoft.com/office/drawing/2014/main" val="196170108"/>
                    </a:ext>
                  </a:extLst>
                </a:gridCol>
                <a:gridCol w="2661920">
                  <a:extLst>
                    <a:ext uri="{9D8B030D-6E8A-4147-A177-3AD203B41FA5}">
                      <a16:colId xmlns:a16="http://schemas.microsoft.com/office/drawing/2014/main" val="1418375521"/>
                    </a:ext>
                  </a:extLst>
                </a:gridCol>
                <a:gridCol w="2661920">
                  <a:extLst>
                    <a:ext uri="{9D8B030D-6E8A-4147-A177-3AD203B41FA5}">
                      <a16:colId xmlns:a16="http://schemas.microsoft.com/office/drawing/2014/main" val="4277073677"/>
                    </a:ext>
                  </a:extLst>
                </a:gridCol>
              </a:tblGrid>
              <a:tr h="445770">
                <a:tc>
                  <a:txBody>
                    <a:bodyPr/>
                    <a:lstStyle/>
                    <a:p>
                      <a:r>
                        <a:rPr lang="nb-NO" dirty="0">
                          <a:latin typeface="Gill Sans MT" panose="020B0502020104020203" pitchFamily="34" charset="77"/>
                        </a:rPr>
                        <a:t>Vet </a:t>
                      </a:r>
                    </a:p>
                  </a:txBody>
                  <a:tcPr/>
                </a:tc>
                <a:tc>
                  <a:txBody>
                    <a:bodyPr/>
                    <a:lstStyle/>
                    <a:p>
                      <a:r>
                        <a:rPr lang="nb-NO" dirty="0">
                          <a:latin typeface="Gill Sans MT" panose="020B0502020104020203" pitchFamily="34" charset="77"/>
                        </a:rPr>
                        <a:t>Ønsker </a:t>
                      </a:r>
                    </a:p>
                  </a:txBody>
                  <a:tcPr/>
                </a:tc>
                <a:tc>
                  <a:txBody>
                    <a:bodyPr/>
                    <a:lstStyle/>
                    <a:p>
                      <a:r>
                        <a:rPr lang="nb-NO" dirty="0">
                          <a:latin typeface="Gill Sans MT" panose="020B0502020104020203" pitchFamily="34" charset="77"/>
                        </a:rPr>
                        <a:t>Lært </a:t>
                      </a:r>
                    </a:p>
                  </a:txBody>
                  <a:tcPr/>
                </a:tc>
                <a:extLst>
                  <a:ext uri="{0D108BD9-81ED-4DB2-BD59-A6C34878D82A}">
                    <a16:rowId xmlns:a16="http://schemas.microsoft.com/office/drawing/2014/main" val="3597983894"/>
                  </a:ext>
                </a:extLst>
              </a:tr>
              <a:tr h="2474881">
                <a:tc>
                  <a:txBody>
                    <a:bodyPr/>
                    <a:lstStyle/>
                    <a:p>
                      <a:r>
                        <a:rPr lang="nb-NO" dirty="0">
                          <a:latin typeface="Gill Sans MT" panose="020B0502020104020203" pitchFamily="34" charset="77"/>
                        </a:rPr>
                        <a:t>Jeg vet at...</a:t>
                      </a:r>
                    </a:p>
                  </a:txBody>
                  <a:tcPr/>
                </a:tc>
                <a:tc>
                  <a:txBody>
                    <a:bodyPr/>
                    <a:lstStyle/>
                    <a:p>
                      <a:r>
                        <a:rPr lang="nb-NO" dirty="0">
                          <a:latin typeface="Gill Sans MT" panose="020B0502020104020203" pitchFamily="34" charset="77"/>
                        </a:rPr>
                        <a:t>Jeg ønsker å lære mer om...</a:t>
                      </a:r>
                    </a:p>
                  </a:txBody>
                  <a:tcPr/>
                </a:tc>
                <a:tc>
                  <a:txBody>
                    <a:bodyPr/>
                    <a:lstStyle/>
                    <a:p>
                      <a:r>
                        <a:rPr lang="nb-NO" dirty="0">
                          <a:latin typeface="Gill Sans MT" panose="020B0502020104020203" pitchFamily="34" charset="77"/>
                        </a:rPr>
                        <a:t>Jeg har lært mer om...</a:t>
                      </a:r>
                    </a:p>
                  </a:txBody>
                  <a:tcPr/>
                </a:tc>
                <a:extLst>
                  <a:ext uri="{0D108BD9-81ED-4DB2-BD59-A6C34878D82A}">
                    <a16:rowId xmlns:a16="http://schemas.microsoft.com/office/drawing/2014/main" val="1250886505"/>
                  </a:ext>
                </a:extLst>
              </a:tr>
            </a:tbl>
          </a:graphicData>
        </a:graphic>
      </p:graphicFrame>
      <p:pic>
        <p:nvPicPr>
          <p:cNvPr id="3" name="Bilde 2">
            <a:extLst>
              <a:ext uri="{FF2B5EF4-FFF2-40B4-BE49-F238E27FC236}">
                <a16:creationId xmlns:a16="http://schemas.microsoft.com/office/drawing/2014/main" id="{4B27ABDC-ADB8-D941-A92E-7855C6364926}"/>
              </a:ext>
            </a:extLst>
          </p:cNvPr>
          <p:cNvPicPr>
            <a:picLocks noChangeAspect="1"/>
          </p:cNvPicPr>
          <p:nvPr/>
        </p:nvPicPr>
        <p:blipFill>
          <a:blip r:embed="rId3"/>
          <a:stretch>
            <a:fillRect/>
          </a:stretch>
        </p:blipFill>
        <p:spPr>
          <a:xfrm>
            <a:off x="8248650" y="-65287"/>
            <a:ext cx="895350" cy="895350"/>
          </a:xfrm>
          <a:prstGeom prst="rect">
            <a:avLst/>
          </a:prstGeom>
        </p:spPr>
      </p:pic>
      <p:pic>
        <p:nvPicPr>
          <p:cNvPr id="5" name="Bilde 4">
            <a:extLst>
              <a:ext uri="{FF2B5EF4-FFF2-40B4-BE49-F238E27FC236}">
                <a16:creationId xmlns:a16="http://schemas.microsoft.com/office/drawing/2014/main" id="{434FF6A3-46A0-C749-99B0-12A9F7320107}"/>
              </a:ext>
            </a:extLst>
          </p:cNvPr>
          <p:cNvPicPr>
            <a:picLocks noChangeAspect="1"/>
          </p:cNvPicPr>
          <p:nvPr/>
        </p:nvPicPr>
        <p:blipFill>
          <a:blip r:embed="rId4"/>
          <a:stretch>
            <a:fillRect/>
          </a:stretch>
        </p:blipFill>
        <p:spPr>
          <a:xfrm>
            <a:off x="8066149" y="4688378"/>
            <a:ext cx="961472" cy="329004"/>
          </a:xfrm>
          <a:prstGeom prst="rect">
            <a:avLst/>
          </a:prstGeom>
        </p:spPr>
      </p:pic>
    </p:spTree>
    <p:extLst>
      <p:ext uri="{BB962C8B-B14F-4D97-AF65-F5344CB8AC3E}">
        <p14:creationId xmlns:p14="http://schemas.microsoft.com/office/powerpoint/2010/main" val="260370730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66521</TotalTime>
  <Words>214</Words>
  <Application>Microsoft Office PowerPoint</Application>
  <PresentationFormat>Skjermfremvisning (16:9)</PresentationFormat>
  <Paragraphs>12</Paragraphs>
  <Slides>1</Slides>
  <Notes>1</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vt:i4>
      </vt:variant>
    </vt:vector>
  </HeadingPairs>
  <TitlesOfParts>
    <vt:vector size="4" baseType="lpstr">
      <vt:lpstr>Gill Sans MT</vt:lpstr>
      <vt:lpstr>Arial</vt:lpstr>
      <vt:lpstr>Simple Light</vt:lpstr>
      <vt:lpstr>VØL-skjema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cp:lastModifiedBy>Stine Iren Kalsås Faugstad</cp:lastModifiedBy>
  <cp:revision>15</cp:revision>
  <dcterms:modified xsi:type="dcterms:W3CDTF">2022-11-03T12:34:28Z</dcterms:modified>
</cp:coreProperties>
</file>