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64" r:id="rId2"/>
    <p:sldId id="307" r:id="rId3"/>
    <p:sldId id="313" r:id="rId4"/>
    <p:sldId id="308" r:id="rId5"/>
  </p:sldIdLst>
  <p:sldSz cx="9144000" cy="5143500" type="screen16x9"/>
  <p:notesSz cx="6858000" cy="9144000"/>
  <p:embeddedFontLst>
    <p:embeddedFont>
      <p:font typeface="Gill Sans MT" panose="020B0502020104020203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DE8"/>
    <a:srgbClr val="EBEFCA"/>
    <a:srgbClr val="162D30"/>
    <a:srgbClr val="B2DCD6"/>
    <a:srgbClr val="F49C8B"/>
    <a:srgbClr val="AADEE8"/>
    <a:srgbClr val="9AD4D4"/>
    <a:srgbClr val="A0CC7A"/>
    <a:srgbClr val="A1C54D"/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60DABE-848F-4EA9-BED7-F0A3D9030BC8}">
  <a:tblStyle styleId="{1F60DABE-848F-4EA9-BED7-F0A3D9030B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–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stil 1 –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/>
    <p:restoredTop sz="79758"/>
  </p:normalViewPr>
  <p:slideViewPr>
    <p:cSldViewPr snapToGrid="0">
      <p:cViewPr varScale="1">
        <p:scale>
          <a:sx n="92" d="100"/>
          <a:sy n="92" d="100"/>
        </p:scale>
        <p:origin x="150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c0059161f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ec0059161f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08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ideo" Target="https://www.youtube.com/embed/n1qvRGq-Yrg?feature=oembed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6.jpeg"/><Relationship Id="rId2" Type="http://schemas.openxmlformats.org/officeDocument/2006/relationships/video" Target="https://www.youtube.com/embed/QgCxMutArik?feature=oembed" TargetMode="External"/><Relationship Id="rId1" Type="http://schemas.openxmlformats.org/officeDocument/2006/relationships/video" Target="https://www.youtube.com/embed/S1Agoz5RMoQ?feature=oembed" TargetMode="Externa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4.jpeg"/><Relationship Id="rId4" Type="http://schemas.openxmlformats.org/officeDocument/2006/relationships/video" Target="https://www.youtube.com/embed/rYcC22CLbtg?feature=oembed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youtu.be/t6GUYNEAeGk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6GUYNEAeGk?feature=oembed" TargetMode="External"/><Relationship Id="rId6" Type="http://schemas.openxmlformats.org/officeDocument/2006/relationships/image" Target="../media/image1.png"/><Relationship Id="rId5" Type="http://schemas.openxmlformats.org/officeDocument/2006/relationships/hyperlink" Target="https://www.nhoreiseliv.no/om-oss/kampanjesider/smakdegfrem/gi-deg-selv-selv-et-forsprang/" TargetMode="External"/><Relationship Id="rId4" Type="http://schemas.openxmlformats.org/officeDocument/2006/relationships/hyperlink" Target="http://www.smakdegfrem.no/" TargetMode="External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D30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/>
        </p:nvSpPr>
        <p:spPr>
          <a:xfrm>
            <a:off x="349824" y="171200"/>
            <a:ext cx="606350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4800" dirty="0">
                <a:solidFill>
                  <a:srgbClr val="EBEFCA"/>
                </a:solidFill>
                <a:latin typeface="Gill Sans MT" panose="020B0502020104020203" pitchFamily="34" charset="77"/>
                <a:ea typeface="Londrina Shadow"/>
                <a:cs typeface="Londrina Shadow"/>
                <a:sym typeface="Londrina Shadow"/>
              </a:rPr>
              <a:t>Fremtiden din </a:t>
            </a:r>
            <a:endParaRPr sz="4800" dirty="0">
              <a:solidFill>
                <a:srgbClr val="EBEFCA"/>
              </a:solidFill>
              <a:latin typeface="Gill Sans MT" panose="020B0502020104020203" pitchFamily="34" charset="77"/>
              <a:ea typeface="Londrina Shadow"/>
              <a:cs typeface="Londrina Shadow"/>
              <a:sym typeface="Londrina Shadow"/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C3F64A21-3CFA-FD41-890D-146FEC0472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11" name="NHO_Reiseliv_RGB_negativ.png" descr="NHO_Reiseliv_RGB_negativ.png">
            <a:hlinkClick r:id="" action="ppaction://noaction"/>
            <a:extLst>
              <a:ext uri="{FF2B5EF4-FFF2-40B4-BE49-F238E27FC236}">
                <a16:creationId xmlns:a16="http://schemas.microsoft.com/office/drawing/2014/main" id="{3DE5B54D-C806-8544-8B85-86C74D93FFE0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8035229" y="4725001"/>
            <a:ext cx="975491" cy="26845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360787D3-D6ED-B34A-B0B5-273251210B28}"/>
              </a:ext>
            </a:extLst>
          </p:cNvPr>
          <p:cNvSpPr txBox="1"/>
          <p:nvPr/>
        </p:nvSpPr>
        <p:spPr>
          <a:xfrm>
            <a:off x="349824" y="1146155"/>
            <a:ext cx="784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EBEFCA"/>
                </a:solidFill>
                <a:latin typeface="Gill Sans MT" panose="020B0502020104020203" pitchFamily="34" charset="77"/>
              </a:rPr>
              <a:t>Hvilken vei har du tenkt å gå videre? Og hvilke faktorer er viktig for at ditt yrkesvalg?</a:t>
            </a:r>
          </a:p>
          <a:p>
            <a:r>
              <a:rPr lang="nb-NO" dirty="0">
                <a:solidFill>
                  <a:srgbClr val="EBEFCA"/>
                </a:solidFill>
                <a:latin typeface="Gill Sans MT" panose="020B0502020104020203" pitchFamily="34" charset="77"/>
              </a:rPr>
              <a:t>Se videoene under for å få et innblikk i hvilken muligheter som ligger i mat- og restaurantfag og fiskerifag </a:t>
            </a:r>
          </a:p>
        </p:txBody>
      </p:sp>
      <p:pic>
        <p:nvPicPr>
          <p:cNvPr id="9" name="Media på Internett 8" descr="Smak deg frem. Velg restaurant- og matfag">
            <a:hlinkClick r:id="" action="ppaction://media"/>
            <a:extLst>
              <a:ext uri="{FF2B5EF4-FFF2-40B4-BE49-F238E27FC236}">
                <a16:creationId xmlns:a16="http://schemas.microsoft.com/office/drawing/2014/main" id="{1762D4EB-BDB3-ED48-8BB4-CB13E948F08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485648" y="1904762"/>
            <a:ext cx="2540000" cy="1435100"/>
          </a:xfrm>
          <a:prstGeom prst="rect">
            <a:avLst/>
          </a:prstGeom>
        </p:spPr>
      </p:pic>
      <p:pic>
        <p:nvPicPr>
          <p:cNvPr id="10" name="Media på Internett 9" descr="Reklamefilm 2021">
            <a:hlinkClick r:id="" action="ppaction://media"/>
            <a:extLst>
              <a:ext uri="{FF2B5EF4-FFF2-40B4-BE49-F238E27FC236}">
                <a16:creationId xmlns:a16="http://schemas.microsoft.com/office/drawing/2014/main" id="{CCAB98E3-3FD3-9147-8F2E-754B50AF2A8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10"/>
          <a:stretch>
            <a:fillRect/>
          </a:stretch>
        </p:blipFill>
        <p:spPr>
          <a:xfrm>
            <a:off x="3302000" y="1904762"/>
            <a:ext cx="2540000" cy="1435100"/>
          </a:xfrm>
          <a:prstGeom prst="rect">
            <a:avLst/>
          </a:prstGeom>
        </p:spPr>
      </p:pic>
      <p:pic>
        <p:nvPicPr>
          <p:cNvPr id="13" name="Media på Internett 12" descr="Et hav av muligheter">
            <a:hlinkClick r:id="" action="ppaction://media"/>
            <a:extLst>
              <a:ext uri="{FF2B5EF4-FFF2-40B4-BE49-F238E27FC236}">
                <a16:creationId xmlns:a16="http://schemas.microsoft.com/office/drawing/2014/main" id="{A68186A4-0574-794C-A1F8-6CB5CCF7CD46}"/>
              </a:ext>
            </a:extLst>
          </p:cNvPr>
          <p:cNvPicPr>
            <a:picLocks noRot="1" noChangeAspect="1"/>
          </p:cNvPicPr>
          <p:nvPr>
            <a:videoFile r:link="rId3"/>
          </p:nvPr>
        </p:nvPicPr>
        <p:blipFill>
          <a:blip r:embed="rId11"/>
          <a:stretch>
            <a:fillRect/>
          </a:stretch>
        </p:blipFill>
        <p:spPr>
          <a:xfrm>
            <a:off x="6118352" y="1904762"/>
            <a:ext cx="2540000" cy="1435100"/>
          </a:xfrm>
          <a:prstGeom prst="rect">
            <a:avLst/>
          </a:prstGeom>
        </p:spPr>
      </p:pic>
      <p:pic>
        <p:nvPicPr>
          <p:cNvPr id="14" name="Media på Internett 13" descr="Kokk - restaurant- og matfag">
            <a:hlinkClick r:id="" action="ppaction://media"/>
            <a:extLst>
              <a:ext uri="{FF2B5EF4-FFF2-40B4-BE49-F238E27FC236}">
                <a16:creationId xmlns:a16="http://schemas.microsoft.com/office/drawing/2014/main" id="{FC1E4411-B9C4-B34D-92C1-B0BADE06E1E5}"/>
              </a:ext>
            </a:extLst>
          </p:cNvPr>
          <p:cNvPicPr>
            <a:picLocks noRot="1" noChangeAspect="1"/>
          </p:cNvPicPr>
          <p:nvPr>
            <a:videoFile r:link="rId4"/>
          </p:nvPr>
        </p:nvPicPr>
        <p:blipFill>
          <a:blip r:embed="rId12"/>
          <a:stretch>
            <a:fillRect/>
          </a:stretch>
        </p:blipFill>
        <p:spPr>
          <a:xfrm>
            <a:off x="485648" y="353720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4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9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</p:cTn>
                <p:tgtEl>
                  <p:spTgt spid="14"/>
                </p:tgtEl>
              </p:cMediaNode>
            </p:vide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2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D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9FC386-37AA-EF4E-B7DB-0BE1589B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5101548" cy="3416400"/>
          </a:xfrm>
          <a:solidFill>
            <a:srgbClr val="1B373C"/>
          </a:solidFill>
          <a:ln>
            <a:noFill/>
          </a:ln>
        </p:spPr>
        <p:txBody>
          <a:bodyPr>
            <a:normAutofit/>
          </a:bodyPr>
          <a:lstStyle/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r>
              <a:rPr lang="nb-NO" sz="2000" dirty="0">
                <a:solidFill>
                  <a:srgbClr val="0097A7"/>
                </a:solidFill>
                <a:latin typeface="Gill Sans MT" panose="020B0502020104020203" pitchFamily="34" charset="77"/>
                <a:sym typeface="Helvetica Neue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filmen med Hanna og Magnus</a:t>
            </a: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nb-NO" sz="20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På portalen </a:t>
            </a:r>
            <a:r>
              <a:rPr lang="nb-NO" sz="2000" u="sng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Smak deg frem</a:t>
            </a: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 blir du kjent med ungdommene Jenny, Bryan-William, Petter, Hedda, Magnus og Lava. De har alle bestemt seg for en karriere innen mat- og måltidsbransjen. </a:t>
            </a: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Gå inn på </a:t>
            </a:r>
            <a:r>
              <a:rPr lang="nb-NO" sz="2000" u="sng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netts</a:t>
            </a:r>
            <a:r>
              <a:rPr lang="nb-NO" sz="2000" u="sng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iden</a:t>
            </a: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, og les artiklene. </a:t>
            </a:r>
          </a:p>
          <a:p>
            <a:pPr marL="74295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r>
              <a:rPr lang="nb-NO" sz="2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Tenk på hva som hva viktig for deg når du skal velge utdanningsprogram innen 1. mars i 10. klasse? </a:t>
            </a:r>
          </a:p>
          <a:p>
            <a:pPr marL="0" lvl="0" indent="0" defTabSz="825500">
              <a:lnSpc>
                <a:spcPct val="100000"/>
              </a:lnSpc>
              <a:buClrTx/>
              <a:buSzTx/>
              <a:buNone/>
              <a:defRPr/>
            </a:pPr>
            <a:endParaRPr lang="nb-NO" sz="20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114300" indent="0">
              <a:buNone/>
            </a:pPr>
            <a:endParaRPr lang="nb-NO" sz="20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endParaRPr lang="nb-NO" sz="20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endParaRPr lang="nb-NO" sz="20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5AEF5E4-C1C3-2F49-8838-AAC2ED2729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11" name="NHO_Reiseliv_RGB_negativ.png" descr="NHO_Reiseliv_RGB_negativ.png">
            <a:hlinkClick r:id="" action="ppaction://noaction"/>
            <a:extLst>
              <a:ext uri="{FF2B5EF4-FFF2-40B4-BE49-F238E27FC236}">
                <a16:creationId xmlns:a16="http://schemas.microsoft.com/office/drawing/2014/main" id="{7B2BBEE8-17CC-084D-92AA-88E036025FE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8035229" y="4725001"/>
            <a:ext cx="975491" cy="2684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første_plakat.png" descr="første_plakat.png">
            <a:extLst>
              <a:ext uri="{FF2B5EF4-FFF2-40B4-BE49-F238E27FC236}">
                <a16:creationId xmlns:a16="http://schemas.microsoft.com/office/drawing/2014/main" id="{E6A7EF61-7FA1-674E-BE61-9AAF232C79B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33295"/>
          <a:stretch>
            <a:fillRect/>
          </a:stretch>
        </p:blipFill>
        <p:spPr>
          <a:xfrm>
            <a:off x="89209" y="204051"/>
            <a:ext cx="3336848" cy="1252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Media på Internett 1" descr="Smak deg frem - Møt Hedda og Magnus">
            <a:hlinkClick r:id="" action="ppaction://media"/>
            <a:extLst>
              <a:ext uri="{FF2B5EF4-FFF2-40B4-BE49-F238E27FC236}">
                <a16:creationId xmlns:a16="http://schemas.microsoft.com/office/drawing/2014/main" id="{914ED087-72D8-3647-B8F1-BDA4D2EACA0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5495704" y="1784540"/>
            <a:ext cx="3515016" cy="198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63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D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C9C542-51D5-CD41-98C7-1993CAC3B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25" y="74745"/>
            <a:ext cx="8520600" cy="572700"/>
          </a:xfrm>
        </p:spPr>
        <p:txBody>
          <a:bodyPr>
            <a:noAutofit/>
          </a:bodyPr>
          <a:lstStyle/>
          <a:p>
            <a:pPr algn="ctr"/>
            <a:r>
              <a:rPr lang="nb-NO" sz="40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Bli kjent med det lokale næringslivet</a:t>
            </a:r>
            <a:endParaRPr lang="nb-NO" sz="4000" dirty="0">
              <a:solidFill>
                <a:srgbClr val="EBEFCA"/>
              </a:solidFill>
              <a:latin typeface="Gill Sans MT" panose="020B0502020104020203" pitchFamily="34" charset="77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9FC386-37AA-EF4E-B7DB-0BE1589B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725" y="787477"/>
            <a:ext cx="8520600" cy="3416400"/>
          </a:xfrm>
          <a:solidFill>
            <a:srgbClr val="162D30"/>
          </a:solidFill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1. Velg 3 yrker fra utdanningsprogrammet Restaurant- og </a:t>
            </a:r>
            <a:r>
              <a:rPr lang="nb-NO" sz="1400" dirty="0" err="1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matfag</a:t>
            </a: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. Velg gjerne noen yrker du ikke kjenner særlig godt fra før, og kunne ha lyst å bli kjent med. </a:t>
            </a:r>
          </a:p>
          <a:p>
            <a:pPr marL="114300" indent="0">
              <a:buNone/>
            </a:pP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2. Finn ut mest mulig om yrkene du har valgt. Tips: Utdanning, arbeidsoppgaver, arbeidstid, hvor kan man jobbe etc. </a:t>
            </a:r>
          </a:p>
          <a:p>
            <a:pPr marL="114300" indent="0">
              <a:buNone/>
            </a:pP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3. Nå skal du finne bedrifter i nærområdet, hvor yrkesgruppene du har valgt, kan jobbe. </a:t>
            </a:r>
          </a:p>
          <a:p>
            <a:pPr marL="114300" indent="0">
              <a:buNone/>
            </a:pP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4. Deretter skal du lage en presentasjon av bedriften. Du velger fritt, hva du vil ha med, men det kan være nyttig å se på følgende: </a:t>
            </a:r>
            <a:b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</a:b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- hva er hovedoppgavene i bedriften</a:t>
            </a:r>
            <a:b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</a:b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- hvilke yrkesgrupper jobber i bedriften</a:t>
            </a:r>
            <a:b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</a:b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- antall ansatte</a:t>
            </a:r>
            <a:b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</a:b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- når ble bedriften etablert </a:t>
            </a:r>
            <a:b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</a:br>
            <a:r>
              <a:rPr lang="nb-NO" sz="1400" dirty="0">
                <a:solidFill>
                  <a:srgbClr val="EBEFCA"/>
                </a:solidFill>
                <a:latin typeface="Gill Sans MT" panose="020B0502020104020203" pitchFamily="34" charset="77"/>
                <a:sym typeface="Helvetica Neue Light"/>
              </a:rPr>
              <a:t>- navn på daglig leder </a:t>
            </a:r>
          </a:p>
          <a:p>
            <a:pPr marL="114300" indent="0">
              <a:buNone/>
            </a:pPr>
            <a:endParaRPr lang="nb-NO" sz="14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endParaRPr lang="nb-NO" sz="14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  <a:p>
            <a:pPr marL="742950" lvl="0" indent="-742950" defTabSz="825500">
              <a:lnSpc>
                <a:spcPct val="100000"/>
              </a:lnSpc>
              <a:buClrTx/>
              <a:buSzTx/>
              <a:buFontTx/>
              <a:buAutoNum type="arabicPeriod"/>
              <a:defRPr/>
            </a:pPr>
            <a:endParaRPr lang="nb-NO" sz="1400" dirty="0">
              <a:solidFill>
                <a:srgbClr val="EBEFCA"/>
              </a:solidFill>
              <a:latin typeface="Gill Sans MT" panose="020B0502020104020203" pitchFamily="34" charset="77"/>
              <a:sym typeface="Helvetica Neue Light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5AEF5E4-C1C3-2F49-8838-AAC2ED272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  <p:pic>
        <p:nvPicPr>
          <p:cNvPr id="10" name="første_plakat.png" descr="første_plakat.png">
            <a:extLst>
              <a:ext uri="{FF2B5EF4-FFF2-40B4-BE49-F238E27FC236}">
                <a16:creationId xmlns:a16="http://schemas.microsoft.com/office/drawing/2014/main" id="{699889FF-C7D8-D04A-B4B3-C1717EB605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3295"/>
          <a:stretch>
            <a:fillRect/>
          </a:stretch>
        </p:blipFill>
        <p:spPr>
          <a:xfrm>
            <a:off x="6259499" y="4724449"/>
            <a:ext cx="1775730" cy="6662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NHO_Reiseliv_RGB_negativ.png" descr="NHO_Reiseliv_RGB_negativ.png">
            <a:extLst>
              <a:ext uri="{FF2B5EF4-FFF2-40B4-BE49-F238E27FC236}">
                <a16:creationId xmlns:a16="http://schemas.microsoft.com/office/drawing/2014/main" id="{7B2BBEE8-17CC-084D-92AA-88E036025FE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035229" y="4724449"/>
            <a:ext cx="975491" cy="26845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4232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2D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E4FCA7-DBAB-E54A-8267-08B639EC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5025"/>
            <a:ext cx="8832300" cy="572700"/>
          </a:xfrm>
          <a:solidFill>
            <a:srgbClr val="AADEE8"/>
          </a:solidFill>
          <a:ln>
            <a:solidFill>
              <a:srgbClr val="AADEE8"/>
            </a:solidFill>
          </a:ln>
        </p:spPr>
        <p:txBody>
          <a:bodyPr>
            <a:normAutofit/>
          </a:bodyPr>
          <a:lstStyle/>
          <a:p>
            <a:r>
              <a:rPr lang="nb-NO" sz="2400" dirty="0">
                <a:solidFill>
                  <a:srgbClr val="162D30"/>
                </a:solidFill>
                <a:latin typeface="Gill Sans MT" panose="020B0502020104020203" pitchFamily="34" charset="77"/>
              </a:rPr>
              <a:t>Mulighetskart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2FD1066-F6A7-AA4D-A7DF-087602949B29}"/>
              </a:ext>
            </a:extLst>
          </p:cNvPr>
          <p:cNvSpPr/>
          <p:nvPr/>
        </p:nvSpPr>
        <p:spPr>
          <a:xfrm>
            <a:off x="2806910" y="57762"/>
            <a:ext cx="2939372" cy="1540529"/>
          </a:xfrm>
          <a:prstGeom prst="ellipse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Et yrke innenfor restaurant- og </a:t>
            </a:r>
            <a:r>
              <a:rPr lang="nb-NO" dirty="0" err="1">
                <a:solidFill>
                  <a:srgbClr val="162D30"/>
                </a:solidFill>
                <a:latin typeface="Gill Sans MT" panose="020B0502020104020203" pitchFamily="34" charset="77"/>
              </a:rPr>
              <a:t>matfag</a:t>
            </a:r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 eller sjømatnæringen du syntes virker interessant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A1474B7-F795-084D-8EE9-7F0C0F7C7D74}"/>
              </a:ext>
            </a:extLst>
          </p:cNvPr>
          <p:cNvSpPr/>
          <p:nvPr/>
        </p:nvSpPr>
        <p:spPr>
          <a:xfrm>
            <a:off x="1174282" y="1790066"/>
            <a:ext cx="914400" cy="914400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9FD89B8-2F64-4D42-8C5B-209BA72CA63B}"/>
              </a:ext>
            </a:extLst>
          </p:cNvPr>
          <p:cNvSpPr/>
          <p:nvPr/>
        </p:nvSpPr>
        <p:spPr>
          <a:xfrm>
            <a:off x="2535656" y="1781224"/>
            <a:ext cx="914400" cy="914400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B04B481-5728-9C47-A4AD-1650BF8A4A6E}"/>
              </a:ext>
            </a:extLst>
          </p:cNvPr>
          <p:cNvSpPr/>
          <p:nvPr/>
        </p:nvSpPr>
        <p:spPr>
          <a:xfrm>
            <a:off x="5083653" y="1799841"/>
            <a:ext cx="914400" cy="914400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4A9133E2-B952-A248-904B-FBD02B0EADC3}"/>
              </a:ext>
            </a:extLst>
          </p:cNvPr>
          <p:cNvSpPr/>
          <p:nvPr/>
        </p:nvSpPr>
        <p:spPr>
          <a:xfrm>
            <a:off x="6377995" y="1781224"/>
            <a:ext cx="914400" cy="914400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15" name="Terminator 14">
            <a:extLst>
              <a:ext uri="{FF2B5EF4-FFF2-40B4-BE49-F238E27FC236}">
                <a16:creationId xmlns:a16="http://schemas.microsoft.com/office/drawing/2014/main" id="{6BE56311-9D35-3547-A4E6-F442372F98B0}"/>
              </a:ext>
            </a:extLst>
          </p:cNvPr>
          <p:cNvSpPr/>
          <p:nvPr/>
        </p:nvSpPr>
        <p:spPr>
          <a:xfrm>
            <a:off x="2512163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16" name="Terminator 15">
            <a:extLst>
              <a:ext uri="{FF2B5EF4-FFF2-40B4-BE49-F238E27FC236}">
                <a16:creationId xmlns:a16="http://schemas.microsoft.com/office/drawing/2014/main" id="{DF00AAE8-5170-EC47-ABD8-4114AB07B1D5}"/>
              </a:ext>
            </a:extLst>
          </p:cNvPr>
          <p:cNvSpPr/>
          <p:nvPr/>
        </p:nvSpPr>
        <p:spPr>
          <a:xfrm>
            <a:off x="84981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17" name="Terminator 16">
            <a:extLst>
              <a:ext uri="{FF2B5EF4-FFF2-40B4-BE49-F238E27FC236}">
                <a16:creationId xmlns:a16="http://schemas.microsoft.com/office/drawing/2014/main" id="{50AECAE3-C863-0D4D-BC3C-4846EED0A41C}"/>
              </a:ext>
            </a:extLst>
          </p:cNvPr>
          <p:cNvSpPr/>
          <p:nvPr/>
        </p:nvSpPr>
        <p:spPr>
          <a:xfrm>
            <a:off x="1298572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18" name="Terminator 17">
            <a:extLst>
              <a:ext uri="{FF2B5EF4-FFF2-40B4-BE49-F238E27FC236}">
                <a16:creationId xmlns:a16="http://schemas.microsoft.com/office/drawing/2014/main" id="{E9516BE3-925C-2246-9224-891008383A15}"/>
              </a:ext>
            </a:extLst>
          </p:cNvPr>
          <p:cNvSpPr/>
          <p:nvPr/>
        </p:nvSpPr>
        <p:spPr>
          <a:xfrm>
            <a:off x="3819394" y="298138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rgbClr val="162D30"/>
                </a:solidFill>
                <a:latin typeface="Gill Sans MT" panose="020B0502020104020203" pitchFamily="34" charset="77"/>
              </a:rPr>
              <a:t>Aktuelle yrker </a:t>
            </a:r>
          </a:p>
        </p:txBody>
      </p:sp>
      <p:sp>
        <p:nvSpPr>
          <p:cNvPr id="19" name="Terminator 18">
            <a:extLst>
              <a:ext uri="{FF2B5EF4-FFF2-40B4-BE49-F238E27FC236}">
                <a16:creationId xmlns:a16="http://schemas.microsoft.com/office/drawing/2014/main" id="{DFB2DD1E-9D65-804C-BC94-8FF32E2A546A}"/>
              </a:ext>
            </a:extLst>
          </p:cNvPr>
          <p:cNvSpPr/>
          <p:nvPr/>
        </p:nvSpPr>
        <p:spPr>
          <a:xfrm>
            <a:off x="5025484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20" name="Terminator 19">
            <a:extLst>
              <a:ext uri="{FF2B5EF4-FFF2-40B4-BE49-F238E27FC236}">
                <a16:creationId xmlns:a16="http://schemas.microsoft.com/office/drawing/2014/main" id="{78040E89-60D8-7145-885B-42C86F1B782C}"/>
              </a:ext>
            </a:extLst>
          </p:cNvPr>
          <p:cNvSpPr/>
          <p:nvPr/>
        </p:nvSpPr>
        <p:spPr>
          <a:xfrm>
            <a:off x="6238102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21" name="Terminator 20">
            <a:extLst>
              <a:ext uri="{FF2B5EF4-FFF2-40B4-BE49-F238E27FC236}">
                <a16:creationId xmlns:a16="http://schemas.microsoft.com/office/drawing/2014/main" id="{6F5EA07E-657D-5A44-8224-B79ADF7C1777}"/>
              </a:ext>
            </a:extLst>
          </p:cNvPr>
          <p:cNvSpPr/>
          <p:nvPr/>
        </p:nvSpPr>
        <p:spPr>
          <a:xfrm>
            <a:off x="7450720" y="2913191"/>
            <a:ext cx="1087655" cy="733124"/>
          </a:xfrm>
          <a:prstGeom prst="flowChartTerminator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162D30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5D5EE2D-A4C5-4546-8EE2-5BB5FB5D67A7}"/>
              </a:ext>
            </a:extLst>
          </p:cNvPr>
          <p:cNvSpPr/>
          <p:nvPr/>
        </p:nvSpPr>
        <p:spPr>
          <a:xfrm>
            <a:off x="339201" y="3994483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B4AFDC41-8AA8-7640-B594-19C2637FC522}"/>
              </a:ext>
            </a:extLst>
          </p:cNvPr>
          <p:cNvSpPr/>
          <p:nvPr/>
        </p:nvSpPr>
        <p:spPr>
          <a:xfrm>
            <a:off x="1535140" y="4010524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223FDE67-B751-004B-AC94-0AC76098CAB4}"/>
              </a:ext>
            </a:extLst>
          </p:cNvPr>
          <p:cNvSpPr/>
          <p:nvPr/>
        </p:nvSpPr>
        <p:spPr>
          <a:xfrm>
            <a:off x="2731079" y="4010524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7FF0DA4B-1B02-8242-8AF2-1E71446D920B}"/>
              </a:ext>
            </a:extLst>
          </p:cNvPr>
          <p:cNvSpPr/>
          <p:nvPr/>
        </p:nvSpPr>
        <p:spPr>
          <a:xfrm>
            <a:off x="3819394" y="3994483"/>
            <a:ext cx="1162924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rgbClr val="162D30"/>
                </a:solidFill>
                <a:latin typeface="Gill Sans MT" panose="020B0502020104020203" pitchFamily="34" charset="77"/>
              </a:rPr>
              <a:t>Egenskaper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01D3A725-3107-0E4E-8D12-C6AFFB54F61B}"/>
              </a:ext>
            </a:extLst>
          </p:cNvPr>
          <p:cNvSpPr/>
          <p:nvPr/>
        </p:nvSpPr>
        <p:spPr>
          <a:xfrm>
            <a:off x="5227717" y="3981648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5B15F8E0-1D32-C44E-94C9-6A5B7043D08F}"/>
              </a:ext>
            </a:extLst>
          </p:cNvPr>
          <p:cNvSpPr/>
          <p:nvPr/>
        </p:nvSpPr>
        <p:spPr>
          <a:xfrm>
            <a:off x="6423656" y="3981647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7D8A73FC-5B9C-8346-98B7-113273663E12}"/>
              </a:ext>
            </a:extLst>
          </p:cNvPr>
          <p:cNvSpPr/>
          <p:nvPr/>
        </p:nvSpPr>
        <p:spPr>
          <a:xfrm>
            <a:off x="7684447" y="3981646"/>
            <a:ext cx="868739" cy="1010653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162D30"/>
              </a:solidFill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3546AA45-5703-174D-8106-817EF6B9AF8B}"/>
              </a:ext>
            </a:extLst>
          </p:cNvPr>
          <p:cNvSpPr/>
          <p:nvPr/>
        </p:nvSpPr>
        <p:spPr>
          <a:xfrm>
            <a:off x="3819393" y="1799841"/>
            <a:ext cx="1087655" cy="914400"/>
          </a:xfrm>
          <a:prstGeom prst="rect">
            <a:avLst/>
          </a:prstGeom>
          <a:solidFill>
            <a:srgbClr val="AADEE8"/>
          </a:solidFill>
          <a:ln>
            <a:solidFill>
              <a:srgbClr val="AAD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rgbClr val="162D30"/>
                </a:solidFill>
                <a:latin typeface="Gill Sans MT" panose="020B0502020104020203" pitchFamily="34" charset="77"/>
              </a:rPr>
              <a:t>Hvorfor interessant? </a:t>
            </a:r>
          </a:p>
          <a:p>
            <a:pPr algn="ctr"/>
            <a:endParaRPr lang="nb-NO" sz="1200" dirty="0">
              <a:solidFill>
                <a:srgbClr val="162D30"/>
              </a:solidFill>
              <a:latin typeface="Gill Sans MT" panose="020B0502020104020203" pitchFamily="34" charset="77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FF0812F-B8CE-6C46-879A-85D11E0EF387}"/>
              </a:ext>
            </a:extLst>
          </p:cNvPr>
          <p:cNvSpPr txBox="1"/>
          <p:nvPr/>
        </p:nvSpPr>
        <p:spPr>
          <a:xfrm>
            <a:off x="5858359" y="557939"/>
            <a:ext cx="2913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Gill Sans MT" panose="020B0502020104020203" pitchFamily="34" charset="77"/>
              </a:rPr>
              <a:t>Yrke: </a:t>
            </a:r>
          </a:p>
        </p:txBody>
      </p:sp>
      <p:pic>
        <p:nvPicPr>
          <p:cNvPr id="31" name="Bilde 30">
            <a:extLst>
              <a:ext uri="{FF2B5EF4-FFF2-40B4-BE49-F238E27FC236}">
                <a16:creationId xmlns:a16="http://schemas.microsoft.com/office/drawing/2014/main" id="{9AF05D06-5ABA-B948-9AC4-D5B0CC906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650" y="-65287"/>
            <a:ext cx="8953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034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66522</TotalTime>
  <Words>277</Words>
  <Application>Microsoft Office PowerPoint</Application>
  <PresentationFormat>Skjermfremvisning (16:9)</PresentationFormat>
  <Paragraphs>21</Paragraphs>
  <Slides>4</Slides>
  <Notes>1</Notes>
  <HiddenSlides>0</HiddenSlides>
  <MMClips>5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Gill Sans MT</vt:lpstr>
      <vt:lpstr>Arial</vt:lpstr>
      <vt:lpstr>Simple Light</vt:lpstr>
      <vt:lpstr>PowerPoint-presentasjon</vt:lpstr>
      <vt:lpstr>PowerPoint-presentasjon</vt:lpstr>
      <vt:lpstr>Bli kjent med det lokale næringslivet</vt:lpstr>
      <vt:lpstr>Mulighetskart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cp:lastModifiedBy>Stine Iren Kalsås Faugstad</cp:lastModifiedBy>
  <cp:revision>15</cp:revision>
  <dcterms:modified xsi:type="dcterms:W3CDTF">2022-11-04T08:55:09Z</dcterms:modified>
</cp:coreProperties>
</file>