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319" r:id="rId2"/>
    <p:sldId id="321" r:id="rId3"/>
    <p:sldId id="291" r:id="rId4"/>
    <p:sldId id="317" r:id="rId5"/>
  </p:sldIdLst>
  <p:sldSz cx="9144000" cy="5143500" type="screen16x9"/>
  <p:notesSz cx="6858000" cy="9144000"/>
  <p:embeddedFontLst>
    <p:embeddedFont>
      <p:font typeface="Gill Sans MT" panose="020B0502020104020203" pitchFamily="34" charset="0"/>
      <p:regular r:id="rId7"/>
      <p:bold r:id="rId8"/>
      <p:italic r:id="rId9"/>
      <p:boldItalic r:id="rId10"/>
    </p:embeddedFont>
    <p:embeddedFont>
      <p:font typeface="Gill Sans Ultra Bold" panose="020B0A02020104020203" pitchFamily="34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DE8"/>
    <a:srgbClr val="EBEFCA"/>
    <a:srgbClr val="162D30"/>
    <a:srgbClr val="B2DCD6"/>
    <a:srgbClr val="F49C8B"/>
    <a:srgbClr val="AADEE8"/>
    <a:srgbClr val="9AD4D4"/>
    <a:srgbClr val="A0CC7A"/>
    <a:srgbClr val="A1C54D"/>
    <a:srgbClr val="006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9EE890-30BE-43AB-AF92-385D5B38C6B0}" v="3" dt="2022-11-03T12:44:22.531"/>
  </p1510:revLst>
</p1510:revInfo>
</file>

<file path=ppt/tableStyles.xml><?xml version="1.0" encoding="utf-8"?>
<a:tblStyleLst xmlns:a="http://schemas.openxmlformats.org/drawingml/2006/main" def="{1F60DABE-848F-4EA9-BED7-F0A3D9030BC8}">
  <a:tblStyle styleId="{1F60DABE-848F-4EA9-BED7-F0A3D9030B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–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stil 1 –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/>
    <p:restoredTop sz="79758"/>
  </p:normalViewPr>
  <p:slideViewPr>
    <p:cSldViewPr snapToGrid="0">
      <p:cViewPr varScale="1">
        <p:scale>
          <a:sx n="92" d="100"/>
          <a:sy n="92" d="100"/>
        </p:scale>
        <p:origin x="150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ne Iren Kalsås Faugstad" userId="a1689026-ae59-4bcc-af9b-23536e1791c5" providerId="ADAL" clId="{1E9EE890-30BE-43AB-AF92-385D5B38C6B0}"/>
    <pc:docChg chg="addSld modSld">
      <pc:chgData name="Stine Iren Kalsås Faugstad" userId="a1689026-ae59-4bcc-af9b-23536e1791c5" providerId="ADAL" clId="{1E9EE890-30BE-43AB-AF92-385D5B38C6B0}" dt="2022-11-03T12:44:24.806" v="5" actId="1076"/>
      <pc:docMkLst>
        <pc:docMk/>
      </pc:docMkLst>
      <pc:sldChg chg="addSp modSp mod">
        <pc:chgData name="Stine Iren Kalsås Faugstad" userId="a1689026-ae59-4bcc-af9b-23536e1791c5" providerId="ADAL" clId="{1E9EE890-30BE-43AB-AF92-385D5B38C6B0}" dt="2022-11-03T12:44:24.806" v="5" actId="1076"/>
        <pc:sldMkLst>
          <pc:docMk/>
          <pc:sldMk cId="2896069808" sldId="291"/>
        </pc:sldMkLst>
        <pc:spChg chg="add mod">
          <ac:chgData name="Stine Iren Kalsås Faugstad" userId="a1689026-ae59-4bcc-af9b-23536e1791c5" providerId="ADAL" clId="{1E9EE890-30BE-43AB-AF92-385D5B38C6B0}" dt="2022-11-03T12:44:24.806" v="5" actId="1076"/>
          <ac:spMkLst>
            <pc:docMk/>
            <pc:sldMk cId="2896069808" sldId="291"/>
            <ac:spMk id="6" creationId="{5373766B-E06F-56D3-7859-E44D77E5DDA1}"/>
          </ac:spMkLst>
        </pc:spChg>
      </pc:sldChg>
      <pc:sldChg chg="add setBg">
        <pc:chgData name="Stine Iren Kalsås Faugstad" userId="a1689026-ae59-4bcc-af9b-23536e1791c5" providerId="ADAL" clId="{1E9EE890-30BE-43AB-AF92-385D5B38C6B0}" dt="2022-11-03T12:43:31.677" v="0"/>
        <pc:sldMkLst>
          <pc:docMk/>
          <pc:sldMk cId="3949570294" sldId="317"/>
        </pc:sldMkLst>
      </pc:sldChg>
      <pc:sldChg chg="addSp modSp mod">
        <pc:chgData name="Stine Iren Kalsås Faugstad" userId="a1689026-ae59-4bcc-af9b-23536e1791c5" providerId="ADAL" clId="{1E9EE890-30BE-43AB-AF92-385D5B38C6B0}" dt="2022-11-03T12:44:12.411" v="3" actId="207"/>
        <pc:sldMkLst>
          <pc:docMk/>
          <pc:sldMk cId="1234668587" sldId="321"/>
        </pc:sldMkLst>
        <pc:spChg chg="add mod">
          <ac:chgData name="Stine Iren Kalsås Faugstad" userId="a1689026-ae59-4bcc-af9b-23536e1791c5" providerId="ADAL" clId="{1E9EE890-30BE-43AB-AF92-385D5B38C6B0}" dt="2022-11-03T12:44:12.411" v="3" actId="207"/>
          <ac:spMkLst>
            <pc:docMk/>
            <pc:sldMk cId="1234668587" sldId="321"/>
            <ac:spMk id="6" creationId="{A5526C0F-E15C-A4E1-D795-6B5C640F03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nb-NO" sz="1100" dirty="0">
                <a:solidFill>
                  <a:srgbClr val="1B373C"/>
                </a:solidFill>
                <a:latin typeface="Gill Sans MT" panose="020B0502020104020203" pitchFamily="34" charset="77"/>
              </a:rPr>
              <a:t>Arne </a:t>
            </a:r>
            <a:r>
              <a:rPr lang="nb-NO" sz="1100" dirty="0" err="1">
                <a:solidFill>
                  <a:srgbClr val="1B373C"/>
                </a:solidFill>
                <a:latin typeface="Gill Sans MT" panose="020B0502020104020203" pitchFamily="34" charset="77"/>
              </a:rPr>
              <a:t>Duinker</a:t>
            </a:r>
            <a:r>
              <a:rPr lang="nb-NO" sz="1100" dirty="0">
                <a:solidFill>
                  <a:srgbClr val="1B373C"/>
                </a:solidFill>
                <a:latin typeface="Gill Sans MT" panose="020B0502020104020203" pitchFamily="34" charset="77"/>
              </a:rPr>
              <a:t> fra Havforskningsinstituttet åpnes øynene for at nesten alt man ser i fjæren kan spises, lokal fisker Håvard Kleppe gir et lite innblikk i livet på fiskebåt, og mesterkokk Ørjan Johannessen viser oss at maten fra fjæren kan tilberedes til skikkelige kvalitetsmåltider rett der i strandsonen. Gled deg til å få åpnet øynene for alt det digge som finnes rett under overflaten, og kom dere ut på egen høsting!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2161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Oppgavene er hentet fra </a:t>
            </a:r>
            <a:r>
              <a:rPr lang="nb-NO" dirty="0" err="1"/>
              <a:t>Passion</a:t>
            </a:r>
            <a:r>
              <a:rPr lang="nb-NO" dirty="0"/>
              <a:t> for </a:t>
            </a:r>
            <a:r>
              <a:rPr lang="nb-NO" dirty="0" err="1"/>
              <a:t>ocean</a:t>
            </a:r>
            <a:r>
              <a:rPr lang="nb-NO" dirty="0"/>
              <a:t> og TV2-skole </a:t>
            </a:r>
          </a:p>
        </p:txBody>
      </p:sp>
    </p:spTree>
    <p:extLst>
      <p:ext uri="{BB962C8B-B14F-4D97-AF65-F5344CB8AC3E}">
        <p14:creationId xmlns:p14="http://schemas.microsoft.com/office/powerpoint/2010/main" val="1138710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304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ZRkODw3afMY?feature=oembed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9C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0A9DF1-3365-1942-B520-AFC854BDD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>
                <a:solidFill>
                  <a:srgbClr val="1B373C"/>
                </a:solidFill>
                <a:latin typeface="Gill Sans Ultra Bold" panose="020B0A02020104020203" pitchFamily="34" charset="77"/>
              </a:rPr>
              <a:t>På tur med Deigen 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A546B5-00B8-ED48-9C54-A1245F4E9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32" y="1011321"/>
            <a:ext cx="2676827" cy="368715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nb-NO" sz="1400" dirty="0">
                <a:solidFill>
                  <a:srgbClr val="1B373C"/>
                </a:solidFill>
                <a:latin typeface="Gill Sans MT" panose="020B0502020104020203" pitchFamily="34" charset="77"/>
              </a:rPr>
              <a:t>De fleste av oss har sikkert fisket små grønne krabber fra bryggekanten - men visste du at de også kan spises? Faktisk kan vi spise det meste av det vi finner langs Norges 101 kilometer lange kystlinje.</a:t>
            </a:r>
          </a:p>
          <a:p>
            <a:pPr marL="114300" indent="0">
              <a:buNone/>
            </a:pPr>
            <a:endParaRPr lang="nb-NO" sz="1400" dirty="0">
              <a:solidFill>
                <a:srgbClr val="1B373C"/>
              </a:solidFill>
              <a:latin typeface="Gill Sans MT" panose="020B0502020104020203" pitchFamily="34" charset="77"/>
            </a:endParaRPr>
          </a:p>
          <a:p>
            <a:pPr marL="114300" indent="0">
              <a:buNone/>
            </a:pPr>
            <a:r>
              <a:rPr lang="nb-NO" sz="1400" dirty="0">
                <a:solidFill>
                  <a:srgbClr val="1B373C"/>
                </a:solidFill>
                <a:latin typeface="Gill Sans MT" panose="020B0502020104020203" pitchFamily="34" charset="77"/>
              </a:rPr>
              <a:t>I denne episoden skal vi møte noen av de beste i Norge på innhøsting og tilberedning av mat fra havet. </a:t>
            </a:r>
          </a:p>
          <a:p>
            <a:pPr marL="114300" indent="0">
              <a:buNone/>
            </a:pPr>
            <a:endParaRPr lang="nb-NO" sz="1400" dirty="0">
              <a:solidFill>
                <a:srgbClr val="1B373C"/>
              </a:solidFill>
              <a:latin typeface="Gill Sans MT" panose="020B0502020104020203" pitchFamily="34" charset="77"/>
            </a:endParaRPr>
          </a:p>
        </p:txBody>
      </p:sp>
      <p:pic>
        <p:nvPicPr>
          <p:cNvPr id="4" name="Media på Internett 3" descr="EP3: Selvhøstet mat fra havet// På tur med Deigen">
            <a:hlinkClick r:id="" action="ppaction://media"/>
            <a:extLst>
              <a:ext uri="{FF2B5EF4-FFF2-40B4-BE49-F238E27FC236}">
                <a16:creationId xmlns:a16="http://schemas.microsoft.com/office/drawing/2014/main" id="{A8CF79E3-581E-A04F-B786-A2EA98DB05A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21259" y="1341110"/>
            <a:ext cx="4672346" cy="2639875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A6F17585-4C5B-0F45-882C-D3F398BBBE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8650" y="0"/>
            <a:ext cx="8953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D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965E4C-9494-C549-AD51-71AD07C62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>
                <a:latin typeface="Gill Sans MT" panose="020B0502020104020203" pitchFamily="34" charset="77"/>
              </a:rPr>
              <a:t>Oppgaver til filmen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6458C7D-7346-D748-8AA4-22BBC7BFB9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Nevn tre ting du kan spise fra fjæresteinene</a:t>
            </a:r>
          </a:p>
          <a:p>
            <a:pPr>
              <a:buAutoNum type="arabicPeriod"/>
            </a:pP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Hva er viktig å tenke på når vi skal plukke ting i fjæren? Hvordan skal vi behandle dyrene?</a:t>
            </a:r>
          </a:p>
          <a:p>
            <a:pPr>
              <a:buAutoNum type="arabicPeriod"/>
            </a:pP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Er det noe man ikke har lov å plukke? I så fall hva?</a:t>
            </a:r>
          </a:p>
          <a:p>
            <a:pPr>
              <a:buAutoNum type="arabicPeriod"/>
            </a:pP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Planlegg en tur i fjæra for å høste mat. Planen må inneholde hva du trenger av utstyr, hvor du skal finne informasjon om hva du kan spise, lokalitet, og oppskrifter for hva du har tenkt å gjøre med maten.</a:t>
            </a:r>
          </a:p>
          <a:p>
            <a:pPr>
              <a:buAutoNum type="arabicPeriod"/>
            </a:pP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Hvilke </a:t>
            </a:r>
            <a:r>
              <a:rPr lang="nb-NO" dirty="0" err="1">
                <a:solidFill>
                  <a:srgbClr val="1B373C"/>
                </a:solidFill>
                <a:latin typeface="Gill Sans MT" panose="020B0502020104020203" pitchFamily="34" charset="77"/>
              </a:rPr>
              <a:t>bærekraftsmål</a:t>
            </a: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 kan vi påvirke ved å spise mat fra fjæresteinene?</a:t>
            </a:r>
          </a:p>
          <a:p>
            <a:pPr>
              <a:buAutoNum type="arabicPeriod"/>
            </a:pPr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Hva er en havmus?</a:t>
            </a:r>
          </a:p>
          <a:p>
            <a:endParaRPr lang="nb-NO" dirty="0">
              <a:solidFill>
                <a:srgbClr val="1B373C"/>
              </a:solidFill>
              <a:latin typeface="Gill Sans MT" panose="020B0502020104020203" pitchFamily="34" charset="77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03157CD-3B4D-DE4F-95CD-66FE1D6A9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5" name="Bilde 4">
            <a:hlinkClick r:id="" action="ppaction://noaction"/>
            <a:extLst>
              <a:ext uri="{FF2B5EF4-FFF2-40B4-BE49-F238E27FC236}">
                <a16:creationId xmlns:a16="http://schemas.microsoft.com/office/drawing/2014/main" id="{C1B589A1-11F3-8946-8D18-AD21A69490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6149" y="4688378"/>
            <a:ext cx="961472" cy="329004"/>
          </a:xfrm>
          <a:prstGeom prst="rect">
            <a:avLst/>
          </a:prstGeom>
        </p:spPr>
      </p:pic>
      <p:sp>
        <p:nvSpPr>
          <p:cNvPr id="6" name="Bildeforklaring formet som en ellipse 6">
            <a:extLst>
              <a:ext uri="{FF2B5EF4-FFF2-40B4-BE49-F238E27FC236}">
                <a16:creationId xmlns:a16="http://schemas.microsoft.com/office/drawing/2014/main" id="{A5526C0F-E15C-A4E1-D795-6B5C640F0360}"/>
              </a:ext>
            </a:extLst>
          </p:cNvPr>
          <p:cNvSpPr/>
          <p:nvPr/>
        </p:nvSpPr>
        <p:spPr>
          <a:xfrm>
            <a:off x="3130963" y="93487"/>
            <a:ext cx="1753871" cy="703075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1B37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Skriveoppdrag </a:t>
            </a:r>
          </a:p>
        </p:txBody>
      </p:sp>
    </p:spTree>
    <p:extLst>
      <p:ext uri="{BB962C8B-B14F-4D97-AF65-F5344CB8AC3E}">
        <p14:creationId xmlns:p14="http://schemas.microsoft.com/office/powerpoint/2010/main" val="123466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ADE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CFD194-29C0-0846-90C0-258103C20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33674"/>
            <a:ext cx="8520600" cy="572700"/>
          </a:xfrm>
          <a:solidFill>
            <a:srgbClr val="AADEE8"/>
          </a:solidFill>
        </p:spPr>
        <p:txBody>
          <a:bodyPr>
            <a:noAutofit/>
          </a:bodyPr>
          <a:lstStyle/>
          <a:p>
            <a:r>
              <a:rPr lang="nb-NO" sz="4800" dirty="0">
                <a:solidFill>
                  <a:srgbClr val="162D30"/>
                </a:solidFill>
                <a:latin typeface="Gill Sans MT" panose="020B0502020104020203" pitchFamily="34" charset="77"/>
              </a:rPr>
              <a:t>Undersøk laks 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97CFAF5-0066-804A-AB72-BED298F3F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rgbClr val="1B373C"/>
            </a:solidFill>
          </a:ln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Hvilke retter kan laksen brukes til?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Klarer du å finne ut på hvilken måte denne fisken har hatt betydning for norsk matkultur?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Skiv ned fem næringsstoff du kan finne i laksen.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Hvordan bruker vi denne fisken i Norge? Da kan du se nærmere på om hvilken deler av fisken vi bruker til mat, hvilke matretter brukes den til?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Kan denne fisken og bruken av denne omtales som bærekraftig mat?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Hva annet kan vi si om laks? 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4B21052-48E0-984C-8813-3C906633A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5" name="Bilde 4">
            <a:hlinkClick r:id="" action="ppaction://noaction"/>
            <a:extLst>
              <a:ext uri="{FF2B5EF4-FFF2-40B4-BE49-F238E27FC236}">
                <a16:creationId xmlns:a16="http://schemas.microsoft.com/office/drawing/2014/main" id="{C295BF59-4D88-F54A-A034-7E6CEF35A5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6149" y="4688378"/>
            <a:ext cx="961472" cy="329004"/>
          </a:xfrm>
          <a:prstGeom prst="rect">
            <a:avLst/>
          </a:prstGeom>
        </p:spPr>
      </p:pic>
      <p:sp>
        <p:nvSpPr>
          <p:cNvPr id="6" name="Bildeforklaring formet som en ellipse 6">
            <a:extLst>
              <a:ext uri="{FF2B5EF4-FFF2-40B4-BE49-F238E27FC236}">
                <a16:creationId xmlns:a16="http://schemas.microsoft.com/office/drawing/2014/main" id="{5373766B-E06F-56D3-7859-E44D77E5DDA1}"/>
              </a:ext>
            </a:extLst>
          </p:cNvPr>
          <p:cNvSpPr/>
          <p:nvPr/>
        </p:nvSpPr>
        <p:spPr>
          <a:xfrm>
            <a:off x="4263572" y="46638"/>
            <a:ext cx="1753871" cy="703075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1B37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Skriveoppdrag </a:t>
            </a:r>
          </a:p>
        </p:txBody>
      </p:sp>
    </p:spTree>
    <p:extLst>
      <p:ext uri="{BB962C8B-B14F-4D97-AF65-F5344CB8AC3E}">
        <p14:creationId xmlns:p14="http://schemas.microsoft.com/office/powerpoint/2010/main" val="289606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A13889-F1F5-0845-957B-629EDFC5E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40917"/>
            <a:ext cx="8520600" cy="572700"/>
          </a:xfrm>
        </p:spPr>
        <p:txBody>
          <a:bodyPr>
            <a:noAutofit/>
          </a:bodyPr>
          <a:lstStyle/>
          <a:p>
            <a:r>
              <a:rPr lang="nb-NO" sz="4800" dirty="0">
                <a:solidFill>
                  <a:srgbClr val="1B373C"/>
                </a:solidFill>
                <a:latin typeface="Gill Sans MT" panose="020B0502020104020203" pitchFamily="34" charset="77"/>
              </a:rPr>
              <a:t>Sjømat fra Norge 	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084D813D-22C7-A949-8917-13BB8F4F2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6" name="Bilde 5">
            <a:hlinkClick r:id="" action="ppaction://noaction"/>
            <a:extLst>
              <a:ext uri="{FF2B5EF4-FFF2-40B4-BE49-F238E27FC236}">
                <a16:creationId xmlns:a16="http://schemas.microsoft.com/office/drawing/2014/main" id="{B3B2363F-6DB5-954B-BF06-BB205B353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6149" y="4688378"/>
            <a:ext cx="961472" cy="329004"/>
          </a:xfrm>
          <a:prstGeom prst="rect">
            <a:avLst/>
          </a:prstGeom>
        </p:spPr>
      </p:pic>
      <p:sp>
        <p:nvSpPr>
          <p:cNvPr id="8" name="Google Shape;108;p17">
            <a:extLst>
              <a:ext uri="{FF2B5EF4-FFF2-40B4-BE49-F238E27FC236}">
                <a16:creationId xmlns:a16="http://schemas.microsoft.com/office/drawing/2014/main" id="{19267225-7D49-B94F-AF7B-004DB7FD3D51}"/>
              </a:ext>
            </a:extLst>
          </p:cNvPr>
          <p:cNvSpPr/>
          <p:nvPr/>
        </p:nvSpPr>
        <p:spPr>
          <a:xfrm>
            <a:off x="284675" y="1067422"/>
            <a:ext cx="7688447" cy="3737660"/>
          </a:xfrm>
          <a:prstGeom prst="rect">
            <a:avLst/>
          </a:prstGeom>
          <a:noFill/>
          <a:ln w="28575" cap="flat" cmpd="sng">
            <a:solidFill>
              <a:srgbClr val="162D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dirty="0">
              <a:solidFill>
                <a:srgbClr val="162D30"/>
              </a:solidFill>
              <a:latin typeface="Gill Sans MT" panose="020B0502020104020203" pitchFamily="34" charset="77"/>
              <a:ea typeface="Scope One"/>
              <a:cs typeface="Scope One"/>
              <a:sym typeface="Scope One"/>
            </a:endParaRPr>
          </a:p>
        </p:txBody>
      </p:sp>
      <p:sp>
        <p:nvSpPr>
          <p:cNvPr id="7" name="Bildeforklaring formet som en ellipse 6">
            <a:extLst>
              <a:ext uri="{FF2B5EF4-FFF2-40B4-BE49-F238E27FC236}">
                <a16:creationId xmlns:a16="http://schemas.microsoft.com/office/drawing/2014/main" id="{4F59DC54-989D-854A-96FF-A90EF58E61F1}"/>
              </a:ext>
            </a:extLst>
          </p:cNvPr>
          <p:cNvSpPr/>
          <p:nvPr/>
        </p:nvSpPr>
        <p:spPr>
          <a:xfrm>
            <a:off x="6061200" y="140917"/>
            <a:ext cx="1753871" cy="703075"/>
          </a:xfrm>
          <a:prstGeom prst="wedgeEllipseCallout">
            <a:avLst/>
          </a:prstGeom>
          <a:solidFill>
            <a:srgbClr val="B2DCD6"/>
          </a:solidFill>
          <a:ln>
            <a:solidFill>
              <a:srgbClr val="1B37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rgbClr val="1B373C"/>
                </a:solidFill>
                <a:latin typeface="Gill Sans MT" panose="020B0502020104020203" pitchFamily="34" charset="77"/>
              </a:rPr>
              <a:t>Skriveoppdrag 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88D0FA83-543F-FB4B-B42A-88E1B3DBF1FC}"/>
              </a:ext>
            </a:extLst>
          </p:cNvPr>
          <p:cNvSpPr txBox="1"/>
          <p:nvPr/>
        </p:nvSpPr>
        <p:spPr>
          <a:xfrm>
            <a:off x="350126" y="1148100"/>
            <a:ext cx="7622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Gill Sans MT" panose="020B0502020104020203" pitchFamily="34" charset="77"/>
              </a:rPr>
              <a:t>Hva er det første du finner når du leter etter informasjon om sjømat fra Norge?</a:t>
            </a:r>
          </a:p>
          <a:p>
            <a:r>
              <a:rPr lang="nb-NO" dirty="0">
                <a:latin typeface="Gill Sans MT" panose="020B0502020104020203" pitchFamily="34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957029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66524</TotalTime>
  <Words>365</Words>
  <Application>Microsoft Office PowerPoint</Application>
  <PresentationFormat>Skjermfremvisning (16:9)</PresentationFormat>
  <Paragraphs>26</Paragraphs>
  <Slides>4</Slides>
  <Notes>3</Notes>
  <HiddenSlides>0</HiddenSlides>
  <MMClips>1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Gill Sans MT</vt:lpstr>
      <vt:lpstr>Gill Sans Ultra Bold</vt:lpstr>
      <vt:lpstr>Arial</vt:lpstr>
      <vt:lpstr>Simple Light</vt:lpstr>
      <vt:lpstr>På tur med Deigen </vt:lpstr>
      <vt:lpstr>Oppgaver til filmen </vt:lpstr>
      <vt:lpstr>Undersøk laks  </vt:lpstr>
      <vt:lpstr>Sjømat fra Norge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cp:lastModifiedBy>Stine Iren Kalsås Faugstad</cp:lastModifiedBy>
  <cp:revision>15</cp:revision>
  <dcterms:modified xsi:type="dcterms:W3CDTF">2022-11-03T12:44:29Z</dcterms:modified>
</cp:coreProperties>
</file>