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Nunito"/>
      <p:regular r:id="rId35"/>
      <p:bold r:id="rId36"/>
      <p:italic r:id="rId37"/>
      <p:boldItalic r:id="rId38"/>
    </p:embeddedFont>
    <p:embeddedFont>
      <p:font typeface="Shadows Into Light Two"/>
      <p:regular r:id="rId39"/>
    </p:embeddedFont>
    <p:embeddedFont>
      <p:font typeface="Gill Sans"/>
      <p:regular r:id="rId40"/>
      <p:bold r:id="rId41"/>
    </p:embeddedFont>
    <p:embeddedFont>
      <p:font typeface="Scope One"/>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3" roundtripDataSignature="AMtx7mgQoRb2Bqy5kP8GzWKg1pM/yG8j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ACBC82-2D2A-4BAB-8160-63B2C7BA1F3E}">
  <a:tblStyle styleId="{FBACBC82-2D2A-4BAB-8160-63B2C7BA1F3E}"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10232DD-632A-4DCE-9B4E-4668440268B8}" styleName="Table_1">
    <a:wholeTbl>
      <a:tcTxStyle b="off" i="off">
        <a:font>
          <a:latin typeface="Arial"/>
          <a:ea typeface="Arial"/>
          <a:cs typeface="Arial"/>
        </a:font>
        <a:schemeClr val="dk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40000"/>
            </a:schemeClr>
          </a:solidFill>
        </a:fill>
      </a:tcStyle>
    </a:band1H>
    <a:band2H>
      <a:tcTxStyle/>
    </a:band2H>
    <a:band1V>
      <a:tcTxStyle/>
      <a:tcStyle>
        <a:tcBdr>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tcBdr>
        <a:fill>
          <a:solidFill>
            <a:schemeClr val="accent2">
              <a:alpha val="40000"/>
            </a:schemeClr>
          </a:solidFill>
        </a:fill>
      </a:tcStyle>
    </a:band1V>
    <a:band2V>
      <a:tcTxStyle/>
    </a:band2V>
    <a:la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Arial"/>
          <a:ea typeface="Arial"/>
          <a:cs typeface="Arial"/>
        </a:font>
        <a:schemeClr val="lt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GillSans-regular.fntdata"/><Relationship Id="rId20" Type="http://schemas.openxmlformats.org/officeDocument/2006/relationships/slide" Target="slides/slide14.xml"/><Relationship Id="rId42" Type="http://schemas.openxmlformats.org/officeDocument/2006/relationships/font" Target="fonts/ScopeOne-regular.fntdata"/><Relationship Id="rId41" Type="http://schemas.openxmlformats.org/officeDocument/2006/relationships/font" Target="fonts/GillSans-bold.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Nunito-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Nunito-italic.fntdata"/><Relationship Id="rId14" Type="http://schemas.openxmlformats.org/officeDocument/2006/relationships/slide" Target="slides/slide8.xml"/><Relationship Id="rId36" Type="http://schemas.openxmlformats.org/officeDocument/2006/relationships/font" Target="fonts/Nunito-bold.fntdata"/><Relationship Id="rId17" Type="http://schemas.openxmlformats.org/officeDocument/2006/relationships/slide" Target="slides/slide11.xml"/><Relationship Id="rId39" Type="http://schemas.openxmlformats.org/officeDocument/2006/relationships/font" Target="fonts/ShadowsIntoLightTwo-regular.fntdata"/><Relationship Id="rId16" Type="http://schemas.openxmlformats.org/officeDocument/2006/relationships/slide" Target="slides/slide10.xml"/><Relationship Id="rId38" Type="http://schemas.openxmlformats.org/officeDocument/2006/relationships/font" Target="fonts/Nunit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no-NO"/>
              <a:t>Kilde: passion for ocean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a:t>Tekst hentet fra Fiskesprell</a:t>
            </a:r>
            <a:endParaRPr/>
          </a:p>
          <a:p>
            <a:pPr indent="0" lvl="0" marL="0" rtl="0" algn="l">
              <a:lnSpc>
                <a:spcPct val="100000"/>
              </a:lnSpc>
              <a:spcBef>
                <a:spcPts val="0"/>
              </a:spcBef>
              <a:spcAft>
                <a:spcPts val="0"/>
              </a:spcAft>
              <a:buSzPts val="1100"/>
              <a:buNone/>
            </a:pPr>
            <a:r>
              <a:rPr lang="no-NO"/>
              <a:t>Forklare begrepet eksport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no-NO"/>
              <a:t>Tekst hentet fra fiskesprellhefte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no-NO"/>
              <a:t>Oppgave hentet fra: https://www.fn.no/om-fn/fns-baerekraftsmaal/livet-i-havet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no-NO">
                <a:latin typeface="Gill Sans"/>
                <a:ea typeface="Gill Sans"/>
                <a:cs typeface="Gill Sans"/>
                <a:sym typeface="Gill Sans"/>
              </a:rPr>
              <a:t>Hvilke fiskeslag eksporterer vi mye av?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a:t>Kilder: </a:t>
            </a:r>
            <a:endParaRPr/>
          </a:p>
          <a:p>
            <a:pPr indent="0" lvl="0" marL="0" rtl="0" algn="l">
              <a:lnSpc>
                <a:spcPct val="100000"/>
              </a:lnSpc>
              <a:spcBef>
                <a:spcPts val="0"/>
              </a:spcBef>
              <a:spcAft>
                <a:spcPts val="0"/>
              </a:spcAft>
              <a:buSzPts val="1100"/>
              <a:buNone/>
            </a:pPr>
            <a:r>
              <a:rPr lang="no-NO"/>
              <a:t>Lærerveiledning »fiskesprell» s. 36-38</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no-NO" sz="1100">
                <a:solidFill>
                  <a:srgbClr val="1B373C"/>
                </a:solidFill>
                <a:latin typeface="Gill Sans"/>
                <a:ea typeface="Gill Sans"/>
                <a:cs typeface="Gill Sans"/>
                <a:sym typeface="Gill Sans"/>
              </a:rPr>
              <a:t>Arne Duinker fra Havforskningsinstituttet åpnes øynene for at nesten alt man ser i fjæren kan spises, lokal fisker Håvard Kleppe gir et lite innblikk i livet på fiskebåt, og mesterkokk Ørjan Johannessen viser oss at maten fra fjæren kan tilberedes til skikkelige kvalitetsmåltider rett der i strandsonen. Gled deg til å få åpnet øynene for alt det digge som finnes rett under overflaten, og kom dere ut på egen høsting!</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no-NO"/>
              <a:t>Oppgavene er hentet fra Passion for ocean og TV2-skole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g1206d698836_20_4"/>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g1206d698836_20_4"/>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g1206d698836_20_4"/>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g1206d698836_20_4"/>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g1206d698836_20_4"/>
          <p:cNvGrpSpPr/>
          <p:nvPr/>
        </p:nvGrpSpPr>
        <p:grpSpPr>
          <a:xfrm>
            <a:off x="255200" y="592"/>
            <a:ext cx="2250363" cy="1044300"/>
            <a:chOff x="255200" y="592"/>
            <a:chExt cx="2250363" cy="1044300"/>
          </a:xfrm>
        </p:grpSpPr>
        <p:sp>
          <p:nvSpPr>
            <p:cNvPr id="15" name="Google Shape;15;g1206d698836_20_4"/>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g1206d698836_20_4"/>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1206d698836_20_4"/>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g1206d698836_20_4"/>
          <p:cNvGrpSpPr/>
          <p:nvPr/>
        </p:nvGrpSpPr>
        <p:grpSpPr>
          <a:xfrm>
            <a:off x="905395" y="592"/>
            <a:ext cx="2250363" cy="1044300"/>
            <a:chOff x="905395" y="592"/>
            <a:chExt cx="2250363" cy="1044300"/>
          </a:xfrm>
        </p:grpSpPr>
        <p:sp>
          <p:nvSpPr>
            <p:cNvPr id="19" name="Google Shape;19;g1206d698836_20_4"/>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g1206d698836_20_4"/>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g1206d698836_20_4"/>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g1206d698836_20_4"/>
          <p:cNvGrpSpPr/>
          <p:nvPr/>
        </p:nvGrpSpPr>
        <p:grpSpPr>
          <a:xfrm>
            <a:off x="7057468" y="5088"/>
            <a:ext cx="1851282" cy="752108"/>
            <a:chOff x="6917201" y="0"/>
            <a:chExt cx="2227777" cy="863400"/>
          </a:xfrm>
        </p:grpSpPr>
        <p:sp>
          <p:nvSpPr>
            <p:cNvPr id="23" name="Google Shape;23;g1206d698836_20_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g1206d698836_20_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g1206d698836_20_4"/>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g1206d698836_20_4"/>
          <p:cNvGrpSpPr/>
          <p:nvPr/>
        </p:nvGrpSpPr>
        <p:grpSpPr>
          <a:xfrm>
            <a:off x="6553032" y="4217852"/>
            <a:ext cx="2389068" cy="925737"/>
            <a:chOff x="6917201" y="0"/>
            <a:chExt cx="2227777" cy="863400"/>
          </a:xfrm>
        </p:grpSpPr>
        <p:sp>
          <p:nvSpPr>
            <p:cNvPr id="27" name="Google Shape;27;g1206d698836_20_4"/>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g1206d698836_20_4"/>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g1206d698836_20_4"/>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g1206d698836_20_4"/>
          <p:cNvGrpSpPr/>
          <p:nvPr/>
        </p:nvGrpSpPr>
        <p:grpSpPr>
          <a:xfrm>
            <a:off x="199149" y="4055652"/>
            <a:ext cx="2795414" cy="1083308"/>
            <a:chOff x="6917201" y="0"/>
            <a:chExt cx="2227777" cy="863400"/>
          </a:xfrm>
        </p:grpSpPr>
        <p:sp>
          <p:nvSpPr>
            <p:cNvPr id="31" name="Google Shape;31;g1206d698836_20_4"/>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g1206d698836_20_4"/>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g1206d698836_20_4"/>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g1206d698836_20_4"/>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g1206d698836_20_4"/>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g1206d698836_20_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g1206d698836_20_104"/>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g1206d698836_20_104"/>
          <p:cNvGrpSpPr/>
          <p:nvPr/>
        </p:nvGrpSpPr>
        <p:grpSpPr>
          <a:xfrm>
            <a:off x="5959222" y="4119576"/>
            <a:ext cx="2520952" cy="1024165"/>
            <a:chOff x="6917201" y="0"/>
            <a:chExt cx="2227777" cy="863400"/>
          </a:xfrm>
        </p:grpSpPr>
        <p:sp>
          <p:nvSpPr>
            <p:cNvPr id="112" name="Google Shape;112;g1206d698836_20_104"/>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1206d698836_20_104"/>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1206d698836_20_10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g1206d698836_20_104"/>
          <p:cNvGrpSpPr/>
          <p:nvPr/>
        </p:nvGrpSpPr>
        <p:grpSpPr>
          <a:xfrm>
            <a:off x="199149" y="2"/>
            <a:ext cx="2795414" cy="1083308"/>
            <a:chOff x="6917201" y="0"/>
            <a:chExt cx="2227777" cy="863400"/>
          </a:xfrm>
        </p:grpSpPr>
        <p:sp>
          <p:nvSpPr>
            <p:cNvPr id="116" name="Google Shape;116;g1206d698836_20_10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1206d698836_20_10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1206d698836_20_104"/>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g1206d698836_20_104"/>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g1206d698836_20_104"/>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g1206d698836_20_10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g1206d698836_20_11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g1206d698836_20_32"/>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g1206d698836_20_32"/>
          <p:cNvGrpSpPr/>
          <p:nvPr/>
        </p:nvGrpSpPr>
        <p:grpSpPr>
          <a:xfrm>
            <a:off x="5594191" y="3961115"/>
            <a:ext cx="2910145" cy="1182340"/>
            <a:chOff x="6917201" y="0"/>
            <a:chExt cx="2227777" cy="863400"/>
          </a:xfrm>
        </p:grpSpPr>
        <p:sp>
          <p:nvSpPr>
            <p:cNvPr id="40" name="Google Shape;40;g1206d698836_20_32"/>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1206d698836_20_32"/>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1206d698836_20_32"/>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g1206d698836_20_32"/>
          <p:cNvGrpSpPr/>
          <p:nvPr/>
        </p:nvGrpSpPr>
        <p:grpSpPr>
          <a:xfrm>
            <a:off x="199149" y="2"/>
            <a:ext cx="2795414" cy="1083308"/>
            <a:chOff x="6917201" y="0"/>
            <a:chExt cx="2227777" cy="863400"/>
          </a:xfrm>
        </p:grpSpPr>
        <p:sp>
          <p:nvSpPr>
            <p:cNvPr id="44" name="Google Shape;44;g1206d698836_20_3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1206d698836_20_3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1206d698836_20_3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g1206d698836_20_32"/>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g1206d698836_20_3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g1206d698836_20_4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1206d698836_20_4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1206d698836_20_4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1206d698836_20_4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g1206d698836_20_4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g1206d698836_20_4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g1206d698836_20_5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1206d698836_20_5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1206d698836_20_5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1206d698836_20_5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g1206d698836_20_51"/>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g1206d698836_20_51"/>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g1206d698836_20_5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g1206d698836_20_5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1206d698836_20_5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1206d698836_20_5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1206d698836_20_5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g1206d698836_20_5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g1206d698836_20_6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1206d698836_20_65"/>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1206d698836_20_6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1206d698836_20_65"/>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g1206d698836_20_65"/>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g1206d698836_20_6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g1206d698836_20_72"/>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1206d698836_20_72"/>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g1206d698836_20_72"/>
          <p:cNvGrpSpPr/>
          <p:nvPr/>
        </p:nvGrpSpPr>
        <p:grpSpPr>
          <a:xfrm>
            <a:off x="255991" y="-118"/>
            <a:ext cx="2251347" cy="1043408"/>
            <a:chOff x="3961956" y="4383950"/>
            <a:chExt cx="1160548" cy="548700"/>
          </a:xfrm>
        </p:grpSpPr>
        <p:sp>
          <p:nvSpPr>
            <p:cNvPr id="81" name="Google Shape;81;g1206d698836_20_72"/>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1206d698836_20_72"/>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1206d698836_20_72"/>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g1206d698836_20_7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g1206d698836_20_72"/>
          <p:cNvGrpSpPr/>
          <p:nvPr/>
        </p:nvGrpSpPr>
        <p:grpSpPr>
          <a:xfrm>
            <a:off x="34934" y="4522125"/>
            <a:ext cx="1593306" cy="617072"/>
            <a:chOff x="6917201" y="0"/>
            <a:chExt cx="2227777" cy="863400"/>
          </a:xfrm>
        </p:grpSpPr>
        <p:sp>
          <p:nvSpPr>
            <p:cNvPr id="86" name="Google Shape;86;g1206d698836_20_72"/>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1206d698836_20_72"/>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1206d698836_20_72"/>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g1206d698836_20_72"/>
          <p:cNvGrpSpPr/>
          <p:nvPr/>
        </p:nvGrpSpPr>
        <p:grpSpPr>
          <a:xfrm>
            <a:off x="5886353" y="1243"/>
            <a:ext cx="3257455" cy="1261514"/>
            <a:chOff x="6917201" y="0"/>
            <a:chExt cx="2227777" cy="863400"/>
          </a:xfrm>
        </p:grpSpPr>
        <p:sp>
          <p:nvSpPr>
            <p:cNvPr id="90" name="Google Shape;90;g1206d698836_20_7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1206d698836_20_7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1206d698836_20_7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g1206d698836_20_72"/>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g1206d698836_20_7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g1206d698836_20_9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1206d698836_20_90"/>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1206d698836_20_9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1206d698836_20_90"/>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g1206d698836_20_90"/>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g1206d698836_20_90"/>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g1206d698836_20_9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g1206d698836_20_98"/>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1206d698836_20_98"/>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1206d698836_20_9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1206d698836_20_98"/>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g1206d698836_20_9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g1206d698836_2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g1206d698836_20_0"/>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g1206d698836_20_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o-N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png"/><Relationship Id="rId11" Type="http://schemas.openxmlformats.org/officeDocument/2006/relationships/slide" Target="/ppt/slides/slide5.xml"/><Relationship Id="rId10" Type="http://schemas.openxmlformats.org/officeDocument/2006/relationships/image" Target="../media/image12.png"/><Relationship Id="rId12"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hyperlink" Target="about:blank" TargetMode="External"/><Relationship Id="rId5" Type="http://schemas.openxmlformats.org/officeDocument/2006/relationships/image" Target="../media/image25.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26.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about:blank" TargetMode="External"/><Relationship Id="rId4" Type="http://schemas.openxmlformats.org/officeDocument/2006/relationships/image" Target="../media/image27.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hyperlink" Target="http://www.sesongkalender.no/" TargetMode="External"/><Relationship Id="rId5" Type="http://schemas.openxmlformats.org/officeDocument/2006/relationships/hyperlink" Target="http://www.sesongkalender.no/" TargetMode="External"/><Relationship Id="rId6" Type="http://schemas.openxmlformats.org/officeDocument/2006/relationships/image" Target="../media/image9.png"/><Relationship Id="rId7"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gif"/><Relationship Id="rId4" Type="http://schemas.openxmlformats.org/officeDocument/2006/relationships/image" Target="../media/image2.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8.jpg"/><Relationship Id="rId6" Type="http://schemas.openxmlformats.org/officeDocument/2006/relationships/image" Target="../media/image40.jpg"/><Relationship Id="rId7" Type="http://schemas.openxmlformats.org/officeDocument/2006/relationships/image" Target="../media/image37.jpg"/><Relationship Id="rId8"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youtu.be/t6GUYNEAeGk" TargetMode="External"/><Relationship Id="rId4" Type="http://schemas.openxmlformats.org/officeDocument/2006/relationships/hyperlink" Target="https://youtu.be/t6GUYNEAeGk" TargetMode="External"/><Relationship Id="rId10" Type="http://schemas.openxmlformats.org/officeDocument/2006/relationships/image" Target="../media/image43.jpg"/><Relationship Id="rId9" Type="http://schemas.openxmlformats.org/officeDocument/2006/relationships/image" Target="../media/image42.png"/><Relationship Id="rId5" Type="http://schemas.openxmlformats.org/officeDocument/2006/relationships/hyperlink" Target="http://www.smakdegfrem.no/" TargetMode="External"/><Relationship Id="rId6" Type="http://schemas.openxmlformats.org/officeDocument/2006/relationships/hyperlink" Target="https://www.nhoreiseliv.no/om-oss/kampanjesider/smakdegfrem/gi-deg-selv-selv-et-forsprang/" TargetMode="External"/><Relationship Id="rId7" Type="http://schemas.openxmlformats.org/officeDocument/2006/relationships/image" Target="../media/image36.png"/><Relationship Id="rId8"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44.png"/><Relationship Id="rId5"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45.png"/><Relationship Id="rId5"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sjomatspire.no/" TargetMode="External"/><Relationship Id="rId4" Type="http://schemas.openxmlformats.org/officeDocument/2006/relationships/image" Target="../media/image36.png"/><Relationship Id="rId5"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veilederforum.no/sites/default/files/public/undervisningsopplegg-i-karrierelaering.pdf" TargetMode="External"/><Relationship Id="rId4" Type="http://schemas.openxmlformats.org/officeDocument/2006/relationships/hyperlink" Target="https://www.fn.no/om-fn/fns-baerekraftsmaal/livet-i-havet" TargetMode="External"/><Relationship Id="rId5" Type="http://schemas.openxmlformats.org/officeDocument/2006/relationships/image" Target="../media/image36.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gi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www.matportalen.no/verktoy/blaskjellvarsel/" TargetMode="External"/><Relationship Id="rId4" Type="http://schemas.openxmlformats.org/officeDocument/2006/relationships/image" Target="../media/image4.gif"/><Relationship Id="rId5" Type="http://schemas.openxmlformats.org/officeDocument/2006/relationships/image" Target="../media/image9.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9.gif"/><Relationship Id="rId4" Type="http://schemas.openxmlformats.org/officeDocument/2006/relationships/image" Target="../media/image9.png"/><Relationship Id="rId5"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DE8"/>
        </a:solidFill>
      </p:bgPr>
    </p:bg>
    <p:spTree>
      <p:nvGrpSpPr>
        <p:cNvPr id="127" name="Shape 127"/>
        <p:cNvGrpSpPr/>
        <p:nvPr/>
      </p:nvGrpSpPr>
      <p:grpSpPr>
        <a:xfrm>
          <a:off x="0" y="0"/>
          <a:ext cx="0" cy="0"/>
          <a:chOff x="0" y="0"/>
          <a:chExt cx="0" cy="0"/>
        </a:xfrm>
      </p:grpSpPr>
      <p:pic>
        <p:nvPicPr>
          <p:cNvPr id="128" name="Google Shape;128;p1"/>
          <p:cNvPicPr preferRelativeResize="0"/>
          <p:nvPr/>
        </p:nvPicPr>
        <p:blipFill rotWithShape="1">
          <a:blip r:embed="rId3">
            <a:alphaModFix/>
          </a:blip>
          <a:srcRect b="0" l="0" r="0" t="0"/>
          <a:stretch/>
        </p:blipFill>
        <p:spPr>
          <a:xfrm>
            <a:off x="-349192" y="1404850"/>
            <a:ext cx="2333798" cy="2333798"/>
          </a:xfrm>
          <a:prstGeom prst="rect">
            <a:avLst/>
          </a:prstGeom>
          <a:noFill/>
          <a:ln>
            <a:noFill/>
          </a:ln>
        </p:spPr>
      </p:pic>
      <p:sp>
        <p:nvSpPr>
          <p:cNvPr id="129" name="Google Shape;129;p1"/>
          <p:cNvSpPr/>
          <p:nvPr/>
        </p:nvSpPr>
        <p:spPr>
          <a:xfrm>
            <a:off x="1984592" y="472684"/>
            <a:ext cx="517481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no-NO" sz="5400" u="none" cap="none" strike="noStrike">
                <a:solidFill>
                  <a:srgbClr val="1B373C"/>
                </a:solidFill>
                <a:latin typeface="Gill Sans"/>
                <a:ea typeface="Gill Sans"/>
                <a:cs typeface="Gill Sans"/>
                <a:sym typeface="Gill Sans"/>
              </a:rPr>
              <a:t>En sjømatreise </a:t>
            </a:r>
            <a:endParaRPr/>
          </a:p>
        </p:txBody>
      </p:sp>
      <p:pic>
        <p:nvPicPr>
          <p:cNvPr id="130" name="Google Shape;130;p1"/>
          <p:cNvPicPr preferRelativeResize="0"/>
          <p:nvPr/>
        </p:nvPicPr>
        <p:blipFill rotWithShape="1">
          <a:blip r:embed="rId4">
            <a:alphaModFix/>
          </a:blip>
          <a:srcRect b="0" l="0" r="0" t="0"/>
          <a:stretch/>
        </p:blipFill>
        <p:spPr>
          <a:xfrm>
            <a:off x="4801897" y="1299900"/>
            <a:ext cx="4815540" cy="4815540"/>
          </a:xfrm>
          <a:prstGeom prst="rect">
            <a:avLst/>
          </a:prstGeom>
          <a:noFill/>
          <a:ln>
            <a:noFill/>
          </a:ln>
        </p:spPr>
      </p:pic>
      <p:pic>
        <p:nvPicPr>
          <p:cNvPr id="131" name="Google Shape;131;p1"/>
          <p:cNvPicPr preferRelativeResize="0"/>
          <p:nvPr/>
        </p:nvPicPr>
        <p:blipFill rotWithShape="1">
          <a:blip r:embed="rId5">
            <a:alphaModFix/>
          </a:blip>
          <a:srcRect b="0" l="0" r="0" t="0"/>
          <a:stretch/>
        </p:blipFill>
        <p:spPr>
          <a:xfrm>
            <a:off x="4023367" y="1219921"/>
            <a:ext cx="2333798" cy="2333798"/>
          </a:xfrm>
          <a:prstGeom prst="rect">
            <a:avLst/>
          </a:prstGeom>
          <a:noFill/>
          <a:ln>
            <a:noFill/>
          </a:ln>
        </p:spPr>
      </p:pic>
      <p:pic>
        <p:nvPicPr>
          <p:cNvPr id="132" name="Google Shape;132;p1"/>
          <p:cNvPicPr preferRelativeResize="0"/>
          <p:nvPr/>
        </p:nvPicPr>
        <p:blipFill rotWithShape="1">
          <a:blip r:embed="rId6">
            <a:alphaModFix/>
          </a:blip>
          <a:srcRect b="0" l="0" r="0" t="0"/>
          <a:stretch/>
        </p:blipFill>
        <p:spPr>
          <a:xfrm>
            <a:off x="1504565" y="1166899"/>
            <a:ext cx="2902863" cy="2571750"/>
          </a:xfrm>
          <a:prstGeom prst="rect">
            <a:avLst/>
          </a:prstGeom>
          <a:noFill/>
          <a:ln>
            <a:noFill/>
          </a:ln>
        </p:spPr>
      </p:pic>
      <p:pic>
        <p:nvPicPr>
          <p:cNvPr id="133" name="Google Shape;133;p1"/>
          <p:cNvPicPr preferRelativeResize="0"/>
          <p:nvPr/>
        </p:nvPicPr>
        <p:blipFill rotWithShape="1">
          <a:blip r:embed="rId7">
            <a:alphaModFix/>
          </a:blip>
          <a:srcRect b="0" l="0" r="0" t="0"/>
          <a:stretch/>
        </p:blipFill>
        <p:spPr>
          <a:xfrm>
            <a:off x="2304570" y="2722622"/>
            <a:ext cx="3610245" cy="3610245"/>
          </a:xfrm>
          <a:prstGeom prst="rect">
            <a:avLst/>
          </a:prstGeom>
          <a:noFill/>
          <a:ln>
            <a:noFill/>
          </a:ln>
        </p:spPr>
      </p:pic>
      <p:pic>
        <p:nvPicPr>
          <p:cNvPr id="134" name="Google Shape;134;p1"/>
          <p:cNvPicPr preferRelativeResize="0"/>
          <p:nvPr/>
        </p:nvPicPr>
        <p:blipFill rotWithShape="1">
          <a:blip r:embed="rId8">
            <a:alphaModFix/>
          </a:blip>
          <a:srcRect b="0" l="0" r="0" t="0"/>
          <a:stretch/>
        </p:blipFill>
        <p:spPr>
          <a:xfrm>
            <a:off x="8066149" y="4688378"/>
            <a:ext cx="961472" cy="329004"/>
          </a:xfrm>
          <a:prstGeom prst="rect">
            <a:avLst/>
          </a:prstGeom>
          <a:noFill/>
          <a:ln>
            <a:noFill/>
          </a:ln>
        </p:spPr>
      </p:pic>
      <p:pic>
        <p:nvPicPr>
          <p:cNvPr id="135" name="Google Shape;135;p1"/>
          <p:cNvPicPr preferRelativeResize="0"/>
          <p:nvPr/>
        </p:nvPicPr>
        <p:blipFill rotWithShape="1">
          <a:blip r:embed="rId9">
            <a:alphaModFix/>
          </a:blip>
          <a:srcRect b="0" l="0" r="0" t="0"/>
          <a:stretch/>
        </p:blipFill>
        <p:spPr>
          <a:xfrm>
            <a:off x="0" y="2033339"/>
            <a:ext cx="3348650" cy="3348650"/>
          </a:xfrm>
          <a:prstGeom prst="rect">
            <a:avLst/>
          </a:prstGeom>
          <a:noFill/>
          <a:ln>
            <a:noFill/>
          </a:ln>
        </p:spPr>
      </p:pic>
      <p:pic>
        <p:nvPicPr>
          <p:cNvPr id="136" name="Google Shape;136;p1"/>
          <p:cNvPicPr preferRelativeResize="0"/>
          <p:nvPr/>
        </p:nvPicPr>
        <p:blipFill rotWithShape="1">
          <a:blip r:embed="rId10">
            <a:alphaModFix/>
          </a:blip>
          <a:srcRect b="0" l="0" r="0" t="0"/>
          <a:stretch/>
        </p:blipFill>
        <p:spPr>
          <a:xfrm>
            <a:off x="3168791" y="2190684"/>
            <a:ext cx="1881827" cy="1881827"/>
          </a:xfrm>
          <a:prstGeom prst="rect">
            <a:avLst/>
          </a:prstGeom>
          <a:noFill/>
          <a:ln>
            <a:noFill/>
          </a:ln>
        </p:spPr>
      </p:pic>
      <p:pic>
        <p:nvPicPr>
          <p:cNvPr id="137" name="Google Shape;137;p1">
            <a:hlinkClick action="ppaction://hlinksldjump" r:id="rId11"/>
          </p:cNvPr>
          <p:cNvPicPr preferRelativeResize="0"/>
          <p:nvPr/>
        </p:nvPicPr>
        <p:blipFill rotWithShape="1">
          <a:blip r:embed="rId12">
            <a:alphaModFix/>
          </a:blip>
          <a:srcRect b="0" l="0" r="0" t="0"/>
          <a:stretch/>
        </p:blipFill>
        <p:spPr>
          <a:xfrm>
            <a:off x="6430255" y="1865375"/>
            <a:ext cx="2434440" cy="1042893"/>
          </a:xfrm>
          <a:prstGeom prst="rect">
            <a:avLst/>
          </a:prstGeom>
          <a:noFill/>
          <a:ln>
            <a:noFill/>
          </a:ln>
        </p:spPr>
      </p:pic>
      <p:pic>
        <p:nvPicPr>
          <p:cNvPr id="138" name="Google Shape;138;p1"/>
          <p:cNvPicPr preferRelativeResize="0"/>
          <p:nvPr/>
        </p:nvPicPr>
        <p:blipFill rotWithShape="1">
          <a:blip r:embed="rId9">
            <a:alphaModFix/>
          </a:blip>
          <a:srcRect b="0" l="0" r="0" t="0"/>
          <a:stretch/>
        </p:blipFill>
        <p:spPr>
          <a:xfrm>
            <a:off x="7159400" y="-6568"/>
            <a:ext cx="1881825" cy="1881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9C8B"/>
        </a:solidFill>
      </p:bgPr>
    </p:bg>
    <p:spTree>
      <p:nvGrpSpPr>
        <p:cNvPr id="215" name="Shape 215"/>
        <p:cNvGrpSpPr/>
        <p:nvPr/>
      </p:nvGrpSpPr>
      <p:grpSpPr>
        <a:xfrm>
          <a:off x="0" y="0"/>
          <a:ext cx="0" cy="0"/>
          <a:chOff x="0" y="0"/>
          <a:chExt cx="0" cy="0"/>
        </a:xfrm>
      </p:grpSpPr>
      <p:sp>
        <p:nvSpPr>
          <p:cNvPr id="216" name="Google Shape;216;p12"/>
          <p:cNvSpPr txBox="1"/>
          <p:nvPr/>
        </p:nvSpPr>
        <p:spPr>
          <a:xfrm>
            <a:off x="418525" y="368363"/>
            <a:ext cx="5331346" cy="923400"/>
          </a:xfrm>
          <a:prstGeom prst="rect">
            <a:avLst/>
          </a:prstGeom>
          <a:solidFill>
            <a:srgbClr val="F49C8B"/>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62D30"/>
                </a:solidFill>
                <a:latin typeface="Gill Sans"/>
                <a:ea typeface="Gill Sans"/>
                <a:cs typeface="Gill Sans"/>
                <a:sym typeface="Gill Sans"/>
              </a:rPr>
              <a:t>Oppskrift</a:t>
            </a:r>
            <a:endParaRPr b="0" i="0" sz="4800" u="none" cap="none" strike="noStrike">
              <a:solidFill>
                <a:srgbClr val="162D30"/>
              </a:solidFill>
              <a:latin typeface="Gill Sans"/>
              <a:ea typeface="Gill Sans"/>
              <a:cs typeface="Gill Sans"/>
              <a:sym typeface="Gill Sans"/>
            </a:endParaRPr>
          </a:p>
        </p:txBody>
      </p:sp>
      <p:sp>
        <p:nvSpPr>
          <p:cNvPr id="217" name="Google Shape;217;p12"/>
          <p:cNvSpPr txBox="1"/>
          <p:nvPr/>
        </p:nvSpPr>
        <p:spPr>
          <a:xfrm>
            <a:off x="418525" y="1143675"/>
            <a:ext cx="3337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Shadows Into Light Two"/>
              <a:ea typeface="Shadows Into Light Two"/>
              <a:cs typeface="Shadows Into Light Two"/>
              <a:sym typeface="Shadows Into Light Two"/>
            </a:endParaRPr>
          </a:p>
        </p:txBody>
      </p:sp>
      <p:pic>
        <p:nvPicPr>
          <p:cNvPr id="218" name="Google Shape;218;p12"/>
          <p:cNvPicPr preferRelativeResize="0"/>
          <p:nvPr/>
        </p:nvPicPr>
        <p:blipFill rotWithShape="1">
          <a:blip r:embed="rId3">
            <a:alphaModFix/>
          </a:blip>
          <a:srcRect b="2095" l="0" r="22451" t="22452"/>
          <a:stretch/>
        </p:blipFill>
        <p:spPr>
          <a:xfrm>
            <a:off x="5749871" y="2882200"/>
            <a:ext cx="2129327" cy="2071776"/>
          </a:xfrm>
          <a:prstGeom prst="rect">
            <a:avLst/>
          </a:prstGeom>
          <a:noFill/>
          <a:ln>
            <a:noFill/>
          </a:ln>
        </p:spPr>
      </p:pic>
      <p:sp>
        <p:nvSpPr>
          <p:cNvPr id="219" name="Google Shape;219;p12"/>
          <p:cNvSpPr txBox="1"/>
          <p:nvPr>
            <p:ph idx="1" type="body"/>
          </p:nvPr>
        </p:nvSpPr>
        <p:spPr>
          <a:xfrm>
            <a:off x="409761" y="1378839"/>
            <a:ext cx="4162239" cy="3416400"/>
          </a:xfrm>
          <a:prstGeom prst="rect">
            <a:avLst/>
          </a:prstGeom>
          <a:noFill/>
          <a:ln>
            <a:noFill/>
          </a:ln>
        </p:spPr>
        <p:txBody>
          <a:bodyPr anchorCtr="0" anchor="t" bIns="91425" lIns="91425" spcFirstLastPara="1" rIns="91425" wrap="square" tIns="91425">
            <a:normAutofit/>
          </a:bodyPr>
          <a:lstStyle/>
          <a:p>
            <a:pPr indent="-352167" lvl="0" marL="457200" rtl="0" algn="l">
              <a:lnSpc>
                <a:spcPct val="115000"/>
              </a:lnSpc>
              <a:spcBef>
                <a:spcPts val="0"/>
              </a:spcBef>
              <a:spcAft>
                <a:spcPts val="0"/>
              </a:spcAft>
              <a:buSzPts val="1946"/>
              <a:buChar char="●"/>
            </a:pPr>
            <a:r>
              <a:rPr lang="no-NO">
                <a:solidFill>
                  <a:srgbClr val="162D30"/>
                </a:solidFill>
                <a:latin typeface="Gill Sans"/>
                <a:ea typeface="Gill Sans"/>
                <a:cs typeface="Gill Sans"/>
                <a:sym typeface="Gill Sans"/>
              </a:rPr>
              <a:t>I denne oppgaven skal du lage din egen sjømatrett som inneholder noe du selv kan høste fra havet. </a:t>
            </a:r>
            <a:endParaRPr/>
          </a:p>
          <a:p>
            <a:pPr indent="-352167" lvl="0" marL="457200" rtl="0" algn="l">
              <a:lnSpc>
                <a:spcPct val="115000"/>
              </a:lnSpc>
              <a:spcBef>
                <a:spcPts val="0"/>
              </a:spcBef>
              <a:spcAft>
                <a:spcPts val="0"/>
              </a:spcAft>
              <a:buSzPts val="1946"/>
              <a:buChar char="●"/>
            </a:pPr>
            <a:r>
              <a:rPr lang="no-NO">
                <a:solidFill>
                  <a:srgbClr val="162D30"/>
                </a:solidFill>
                <a:latin typeface="Gill Sans"/>
                <a:ea typeface="Gill Sans"/>
                <a:cs typeface="Gill Sans"/>
                <a:sym typeface="Gill Sans"/>
              </a:rPr>
              <a:t>Målet med oppgaven er at retten skal være smakfull, næringsrik og bærekraftig</a:t>
            </a:r>
            <a:endParaRPr/>
          </a:p>
          <a:p>
            <a:pPr indent="-352167" lvl="0" marL="457200" rtl="0" algn="l">
              <a:lnSpc>
                <a:spcPct val="115000"/>
              </a:lnSpc>
              <a:spcBef>
                <a:spcPts val="0"/>
              </a:spcBef>
              <a:spcAft>
                <a:spcPts val="0"/>
              </a:spcAft>
              <a:buSzPts val="1946"/>
              <a:buChar char="●"/>
            </a:pPr>
            <a:r>
              <a:rPr lang="no-NO">
                <a:solidFill>
                  <a:srgbClr val="162D30"/>
                </a:solidFill>
                <a:latin typeface="Gill Sans"/>
                <a:ea typeface="Gill Sans"/>
                <a:cs typeface="Gill Sans"/>
                <a:sym typeface="Gill Sans"/>
              </a:rPr>
              <a:t>Du kan bruke internett til inspirasjon, men oppskriften må være selvprodusert </a:t>
            </a:r>
            <a:endParaRPr/>
          </a:p>
          <a:p>
            <a:pPr indent="-352167" lvl="0" marL="457200" rtl="0" algn="l">
              <a:lnSpc>
                <a:spcPct val="115000"/>
              </a:lnSpc>
              <a:spcBef>
                <a:spcPts val="0"/>
              </a:spcBef>
              <a:spcAft>
                <a:spcPts val="0"/>
              </a:spcAft>
              <a:buSzPts val="1946"/>
              <a:buChar char="●"/>
            </a:pPr>
            <a:r>
              <a:rPr lang="no-NO">
                <a:solidFill>
                  <a:srgbClr val="162D30"/>
                </a:solidFill>
                <a:latin typeface="Gill Sans"/>
                <a:ea typeface="Gill Sans"/>
                <a:cs typeface="Gill Sans"/>
                <a:sym typeface="Gill Sans"/>
              </a:rPr>
              <a:t>Skriv inn oppskrift og fremgangsmåte på neste side</a:t>
            </a:r>
            <a:endParaRPr/>
          </a:p>
          <a:p>
            <a:pPr indent="-352167" lvl="0" marL="457200" rtl="0" algn="l">
              <a:lnSpc>
                <a:spcPct val="115000"/>
              </a:lnSpc>
              <a:spcBef>
                <a:spcPts val="0"/>
              </a:spcBef>
              <a:spcAft>
                <a:spcPts val="0"/>
              </a:spcAft>
              <a:buSzPts val="1946"/>
              <a:buChar char="●"/>
            </a:pPr>
            <a:r>
              <a:rPr lang="no-NO">
                <a:solidFill>
                  <a:srgbClr val="162D30"/>
                </a:solidFill>
                <a:latin typeface="Gill Sans"/>
                <a:ea typeface="Gill Sans"/>
                <a:cs typeface="Gill Sans"/>
                <a:sym typeface="Gill Sans"/>
              </a:rPr>
              <a:t>De beste oppskriftene blir publisert på </a:t>
            </a:r>
            <a:r>
              <a:rPr lang="no-NO" u="sng">
                <a:solidFill>
                  <a:srgbClr val="162D30"/>
                </a:solidFill>
                <a:latin typeface="Gill Sans"/>
                <a:ea typeface="Gill Sans"/>
                <a:cs typeface="Gill Sans"/>
                <a:sym typeface="Gill Sans"/>
                <a:hlinkClick r:id="rId4">
                  <a:extLst>
                    <a:ext uri="{A12FA001-AC4F-418D-AE19-62706E023703}">
                      <ahyp:hlinkClr val="tx"/>
                    </a:ext>
                  </a:extLst>
                </a:hlinkClick>
              </a:rPr>
              <a:t>www.sjømatspire.no</a:t>
            </a:r>
            <a:endParaRPr>
              <a:solidFill>
                <a:srgbClr val="162D30"/>
              </a:solidFill>
              <a:latin typeface="Gill Sans"/>
              <a:ea typeface="Gill Sans"/>
              <a:cs typeface="Gill Sans"/>
              <a:sym typeface="Gill Sans"/>
            </a:endParaRPr>
          </a:p>
        </p:txBody>
      </p:sp>
      <p:pic>
        <p:nvPicPr>
          <p:cNvPr id="220" name="Google Shape;220;p12">
            <a:hlinkClick/>
          </p:cNvPr>
          <p:cNvPicPr preferRelativeResize="0"/>
          <p:nvPr/>
        </p:nvPicPr>
        <p:blipFill rotWithShape="1">
          <a:blip r:embed="rId5">
            <a:alphaModFix/>
          </a:blip>
          <a:srcRect b="0" l="0" r="0" t="0"/>
          <a:stretch/>
        </p:blipFill>
        <p:spPr>
          <a:xfrm>
            <a:off x="8248650" y="-65287"/>
            <a:ext cx="895350" cy="895350"/>
          </a:xfrm>
          <a:prstGeom prst="rect">
            <a:avLst/>
          </a:prstGeom>
          <a:noFill/>
          <a:ln>
            <a:noFill/>
          </a:ln>
        </p:spPr>
      </p:pic>
      <p:sp>
        <p:nvSpPr>
          <p:cNvPr id="221" name="Google Shape;221;p12"/>
          <p:cNvSpPr/>
          <p:nvPr/>
        </p:nvSpPr>
        <p:spPr>
          <a:xfrm>
            <a:off x="4324028" y="528970"/>
            <a:ext cx="4162239" cy="1943398"/>
          </a:xfrm>
          <a:prstGeom prst="cloudCallout">
            <a:avLst>
              <a:gd fmla="val -20833" name="adj1"/>
              <a:gd fmla="val 62500" name="adj2"/>
            </a:avLst>
          </a:prstGeom>
          <a:solidFill>
            <a:srgbClr val="DEEDE8"/>
          </a:solidFill>
          <a:ln cap="flat" cmpd="sng" w="25400">
            <a:solidFill>
              <a:srgbClr val="162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no-NO" sz="1200" u="none" cap="none" strike="noStrike">
                <a:solidFill>
                  <a:srgbClr val="162D30"/>
                </a:solidFill>
                <a:latin typeface="Gill Sans"/>
                <a:ea typeface="Gill Sans"/>
                <a:cs typeface="Gill Sans"/>
                <a:sym typeface="Gill Sans"/>
              </a:rPr>
              <a:t>Visste du at vi av og til må smake på mat opptil 15 ganger før vi liker det? Det betyr at om du finner noen ingredienser som du er skeptisk til, eller ikke liker, så kan du teste det likevel. Kanskje du liker det nå?</a:t>
            </a:r>
            <a:endParaRPr/>
          </a:p>
        </p:txBody>
      </p:sp>
      <p:pic>
        <p:nvPicPr>
          <p:cNvPr id="222" name="Google Shape;222;p12">
            <a:hlinkClick/>
          </p:cNvPr>
          <p:cNvPicPr preferRelativeResize="0"/>
          <p:nvPr/>
        </p:nvPicPr>
        <p:blipFill rotWithShape="1">
          <a:blip r:embed="rId6">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9C8B"/>
        </a:solidFill>
      </p:bgPr>
    </p:bg>
    <p:spTree>
      <p:nvGrpSpPr>
        <p:cNvPr id="226" name="Shape 226"/>
        <p:cNvGrpSpPr/>
        <p:nvPr/>
      </p:nvGrpSpPr>
      <p:grpSpPr>
        <a:xfrm>
          <a:off x="0" y="0"/>
          <a:ext cx="0" cy="0"/>
          <a:chOff x="0" y="0"/>
          <a:chExt cx="0" cy="0"/>
        </a:xfrm>
      </p:grpSpPr>
      <p:sp>
        <p:nvSpPr>
          <p:cNvPr id="227" name="Google Shape;227;p13"/>
          <p:cNvSpPr txBox="1"/>
          <p:nvPr/>
        </p:nvSpPr>
        <p:spPr>
          <a:xfrm>
            <a:off x="127600" y="127575"/>
            <a:ext cx="49016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62D30"/>
                </a:solidFill>
                <a:latin typeface="Gill Sans"/>
                <a:ea typeface="Gill Sans"/>
                <a:cs typeface="Gill Sans"/>
                <a:sym typeface="Gill Sans"/>
              </a:rPr>
              <a:t>Oppskrift</a:t>
            </a:r>
            <a:endParaRPr b="0" i="0" sz="4800" u="none" cap="none" strike="noStrike">
              <a:solidFill>
                <a:srgbClr val="162D30"/>
              </a:solidFill>
              <a:latin typeface="Gill Sans"/>
              <a:ea typeface="Gill Sans"/>
              <a:cs typeface="Gill Sans"/>
              <a:sym typeface="Gill Sans"/>
            </a:endParaRPr>
          </a:p>
        </p:txBody>
      </p:sp>
      <p:sp>
        <p:nvSpPr>
          <p:cNvPr id="228" name="Google Shape;228;p13"/>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no-NO">
                <a:solidFill>
                  <a:srgbClr val="162D30"/>
                </a:solidFill>
                <a:latin typeface="Gill Sans"/>
                <a:ea typeface="Gill Sans"/>
                <a:cs typeface="Gill Sans"/>
                <a:sym typeface="Gill Sans"/>
              </a:rPr>
              <a:t>Skriv inn teksten her og fjern denne setningen </a:t>
            </a:r>
            <a:endParaRPr/>
          </a:p>
        </p:txBody>
      </p:sp>
      <p:pic>
        <p:nvPicPr>
          <p:cNvPr id="229" name="Google Shape;229;p13">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30" name="Google Shape;230;p13">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
        <p:nvSpPr>
          <p:cNvPr id="231" name="Google Shape;231;p13"/>
          <p:cNvSpPr/>
          <p:nvPr/>
        </p:nvSpPr>
        <p:spPr>
          <a:xfrm>
            <a:off x="322598" y="1182029"/>
            <a:ext cx="7528800" cy="3339397"/>
          </a:xfrm>
          <a:prstGeom prst="rect">
            <a:avLst/>
          </a:prstGeom>
          <a:noFill/>
          <a:ln cap="flat" cmpd="sng" w="952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62D30"/>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CD6"/>
        </a:solidFill>
      </p:bgPr>
    </p:bg>
    <p:spTree>
      <p:nvGrpSpPr>
        <p:cNvPr id="235" name="Shape 235"/>
        <p:cNvGrpSpPr/>
        <p:nvPr/>
      </p:nvGrpSpPr>
      <p:grpSpPr>
        <a:xfrm>
          <a:off x="0" y="0"/>
          <a:ext cx="0" cy="0"/>
          <a:chOff x="0" y="0"/>
          <a:chExt cx="0" cy="0"/>
        </a:xfrm>
      </p:grpSpPr>
      <p:sp>
        <p:nvSpPr>
          <p:cNvPr id="236" name="Google Shape;236;p14"/>
          <p:cNvSpPr txBox="1"/>
          <p:nvPr>
            <p:ph type="title"/>
          </p:nvPr>
        </p:nvSpPr>
        <p:spPr>
          <a:xfrm>
            <a:off x="260720" y="214284"/>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B373C"/>
                </a:solidFill>
                <a:latin typeface="Gill Sans"/>
                <a:ea typeface="Gill Sans"/>
                <a:cs typeface="Gill Sans"/>
                <a:sym typeface="Gill Sans"/>
              </a:rPr>
              <a:t>På tur med Deigen </a:t>
            </a:r>
            <a:endParaRPr/>
          </a:p>
        </p:txBody>
      </p:sp>
      <p:pic>
        <p:nvPicPr>
          <p:cNvPr descr="EP5: Sjøfartshistorie// På tur med Deigen" id="237" name="Google Shape;237;p14"/>
          <p:cNvPicPr preferRelativeResize="0"/>
          <p:nvPr/>
        </p:nvPicPr>
        <p:blipFill rotWithShape="1">
          <a:blip r:embed="rId3">
            <a:alphaModFix/>
          </a:blip>
          <a:srcRect b="0" l="0" r="0" t="0"/>
          <a:stretch/>
        </p:blipFill>
        <p:spPr>
          <a:xfrm>
            <a:off x="4036741" y="1386270"/>
            <a:ext cx="4860002" cy="2745900"/>
          </a:xfrm>
          <a:prstGeom prst="rect">
            <a:avLst/>
          </a:prstGeom>
          <a:noFill/>
          <a:ln>
            <a:noFill/>
          </a:ln>
        </p:spPr>
      </p:pic>
      <p:sp>
        <p:nvSpPr>
          <p:cNvPr id="238" name="Google Shape;238;p14"/>
          <p:cNvSpPr txBox="1"/>
          <p:nvPr/>
        </p:nvSpPr>
        <p:spPr>
          <a:xfrm>
            <a:off x="260720" y="1017725"/>
            <a:ext cx="3776021" cy="36009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no-NO" sz="1200" u="none" cap="none" strike="noStrike">
                <a:solidFill>
                  <a:srgbClr val="1B373C"/>
                </a:solidFill>
                <a:latin typeface="Gill Sans"/>
                <a:ea typeface="Gill Sans"/>
                <a:cs typeface="Gill Sans"/>
                <a:sym typeface="Gill Sans"/>
              </a:rPr>
              <a:t>Passion for Ocean er en folkebevegelse som jobber for at alle skal finne sin grunn til å digge havet, ta bedre vare på det, og vite hvordan. </a:t>
            </a:r>
            <a:endParaRPr/>
          </a:p>
          <a:p>
            <a:pPr indent="0" lvl="0" marL="0" marR="0" rtl="0" algn="l">
              <a:lnSpc>
                <a:spcPct val="100000"/>
              </a:lnSpc>
              <a:spcBef>
                <a:spcPts val="0"/>
              </a:spcBef>
              <a:spcAft>
                <a:spcPts val="0"/>
              </a:spcAft>
              <a:buNone/>
            </a:pPr>
            <a:r>
              <a:t/>
            </a:r>
            <a:endParaRPr b="0" i="0" sz="1200" u="none" cap="none" strike="noStrike">
              <a:solidFill>
                <a:srgbClr val="1B373C"/>
              </a:solidFill>
              <a:latin typeface="Gill Sans"/>
              <a:ea typeface="Gill Sans"/>
              <a:cs typeface="Gill Sans"/>
              <a:sym typeface="Gill Sans"/>
            </a:endParaRPr>
          </a:p>
          <a:p>
            <a:pPr indent="0" lvl="0" marL="0" marR="0" rtl="0" algn="l">
              <a:lnSpc>
                <a:spcPct val="100000"/>
              </a:lnSpc>
              <a:spcBef>
                <a:spcPts val="0"/>
              </a:spcBef>
              <a:spcAft>
                <a:spcPts val="0"/>
              </a:spcAft>
              <a:buNone/>
            </a:pPr>
            <a:r>
              <a:rPr b="0" i="0" lang="no-NO" sz="1200" u="none" cap="none" strike="noStrike">
                <a:solidFill>
                  <a:srgbClr val="1B373C"/>
                </a:solidFill>
                <a:latin typeface="Gill Sans"/>
                <a:ea typeface="Gill Sans"/>
                <a:cs typeface="Gill Sans"/>
                <a:sym typeface="Gill Sans"/>
              </a:rPr>
              <a:t>I serien «Passion for Ocean på tur» reiser de langs Norges kyst sammen med nysgjerrigper og programleder «Deigen», som utforsker det norske folks “passion for ocean”. </a:t>
            </a:r>
            <a:endParaRPr/>
          </a:p>
          <a:p>
            <a:pPr indent="-285750" lvl="0" marL="285750" marR="0" rtl="0" algn="l">
              <a:lnSpc>
                <a:spcPct val="100000"/>
              </a:lnSpc>
              <a:spcBef>
                <a:spcPts val="0"/>
              </a:spcBef>
              <a:spcAft>
                <a:spcPts val="0"/>
              </a:spcAft>
              <a:buClr>
                <a:srgbClr val="000000"/>
              </a:buClr>
              <a:buSzPts val="1200"/>
              <a:buFont typeface="Arial"/>
              <a:buChar char="-"/>
            </a:pPr>
            <a:r>
              <a:rPr b="0" i="0" lang="no-NO" sz="1200" u="none" cap="none" strike="noStrike">
                <a:solidFill>
                  <a:srgbClr val="1B373C"/>
                </a:solidFill>
                <a:latin typeface="Gill Sans"/>
                <a:ea typeface="Gill Sans"/>
                <a:cs typeface="Gill Sans"/>
                <a:sym typeface="Gill Sans"/>
              </a:rPr>
              <a:t>Hvorfor er vi havfolk? </a:t>
            </a:r>
            <a:endParaRPr/>
          </a:p>
          <a:p>
            <a:pPr indent="-285750" lvl="0" marL="285750" marR="0" rtl="0" algn="l">
              <a:lnSpc>
                <a:spcPct val="100000"/>
              </a:lnSpc>
              <a:spcBef>
                <a:spcPts val="0"/>
              </a:spcBef>
              <a:spcAft>
                <a:spcPts val="0"/>
              </a:spcAft>
              <a:buClr>
                <a:srgbClr val="000000"/>
              </a:buClr>
              <a:buSzPts val="1200"/>
              <a:buFont typeface="Arial"/>
              <a:buChar char="-"/>
            </a:pPr>
            <a:r>
              <a:rPr b="0" i="0" lang="no-NO" sz="1200" u="none" cap="none" strike="noStrike">
                <a:solidFill>
                  <a:srgbClr val="1B373C"/>
                </a:solidFill>
                <a:latin typeface="Gill Sans"/>
                <a:ea typeface="Gill Sans"/>
                <a:cs typeface="Gill Sans"/>
                <a:sym typeface="Gill Sans"/>
              </a:rPr>
              <a:t>Hvilken rolle spiller havet for Norge? </a:t>
            </a:r>
            <a:endParaRPr/>
          </a:p>
          <a:p>
            <a:pPr indent="-285750" lvl="0" marL="285750" marR="0" rtl="0" algn="l">
              <a:lnSpc>
                <a:spcPct val="100000"/>
              </a:lnSpc>
              <a:spcBef>
                <a:spcPts val="0"/>
              </a:spcBef>
              <a:spcAft>
                <a:spcPts val="0"/>
              </a:spcAft>
              <a:buClr>
                <a:srgbClr val="000000"/>
              </a:buClr>
              <a:buSzPts val="1200"/>
              <a:buFont typeface="Arial"/>
              <a:buChar char="-"/>
            </a:pPr>
            <a:r>
              <a:rPr b="0" i="0" lang="no-NO" sz="1200" u="none" cap="none" strike="noStrike">
                <a:solidFill>
                  <a:srgbClr val="1B373C"/>
                </a:solidFill>
                <a:latin typeface="Gill Sans"/>
                <a:ea typeface="Gill Sans"/>
                <a:cs typeface="Gill Sans"/>
                <a:sym typeface="Gill Sans"/>
              </a:rPr>
              <a:t>Finnes det muligheter i havet som vi ikke har utforsket enda? </a:t>
            </a:r>
            <a:endParaRPr/>
          </a:p>
          <a:p>
            <a:pPr indent="-285750" lvl="0" marL="285750" marR="0" rtl="0" algn="l">
              <a:lnSpc>
                <a:spcPct val="100000"/>
              </a:lnSpc>
              <a:spcBef>
                <a:spcPts val="0"/>
              </a:spcBef>
              <a:spcAft>
                <a:spcPts val="0"/>
              </a:spcAft>
              <a:buClr>
                <a:srgbClr val="000000"/>
              </a:buClr>
              <a:buSzPts val="1200"/>
              <a:buFont typeface="Arial"/>
              <a:buChar char="-"/>
            </a:pPr>
            <a:r>
              <a:rPr b="0" i="0" lang="no-NO" sz="1200" u="none" cap="none" strike="noStrike">
                <a:solidFill>
                  <a:srgbClr val="1B373C"/>
                </a:solidFill>
                <a:latin typeface="Gill Sans"/>
                <a:ea typeface="Gill Sans"/>
                <a:cs typeface="Gill Sans"/>
                <a:sym typeface="Gill Sans"/>
              </a:rPr>
              <a:t>Hvordan vi kan ta bedre vare på dette store blå eventyret vi nyter så godt av og er så stolte av?</a:t>
            </a:r>
            <a:endParaRPr/>
          </a:p>
          <a:p>
            <a:pPr indent="0" lvl="0" marL="0" marR="0" rtl="0" algn="l">
              <a:lnSpc>
                <a:spcPct val="100000"/>
              </a:lnSpc>
              <a:spcBef>
                <a:spcPts val="0"/>
              </a:spcBef>
              <a:spcAft>
                <a:spcPts val="0"/>
              </a:spcAft>
              <a:buNone/>
            </a:pPr>
            <a:r>
              <a:rPr b="0" i="0" lang="no-NO" sz="1200" u="none" cap="none" strike="noStrike">
                <a:solidFill>
                  <a:srgbClr val="1B373C"/>
                </a:solidFill>
                <a:latin typeface="Gill Sans"/>
                <a:ea typeface="Gill Sans"/>
                <a:cs typeface="Gill Sans"/>
                <a:sym typeface="Gill Sans"/>
              </a:rPr>
              <a:t>Sammen med lokale havfolk finner vi frem til spennende og lærerike historier om hvordan kysten, havet og naturen gjennom tidene har vært, og i fremtiden skal være, det norske folks kilde til ressurser, opplevelser, kultur, kunnskap og rekreasjon.</a:t>
            </a:r>
            <a:endParaRPr/>
          </a:p>
        </p:txBody>
      </p:sp>
      <p:pic>
        <p:nvPicPr>
          <p:cNvPr id="239" name="Google Shape;239;p14">
            <a:hlinkClick/>
          </p:cNvPr>
          <p:cNvPicPr preferRelativeResize="0"/>
          <p:nvPr/>
        </p:nvPicPr>
        <p:blipFill rotWithShape="1">
          <a:blip r:embed="rId4">
            <a:alphaModFix/>
          </a:blip>
          <a:srcRect b="0" l="0" r="0" t="0"/>
          <a:stretch/>
        </p:blipFill>
        <p:spPr>
          <a:xfrm>
            <a:off x="8248650" y="-65287"/>
            <a:ext cx="895350" cy="895350"/>
          </a:xfrm>
          <a:prstGeom prst="rect">
            <a:avLst/>
          </a:prstGeom>
          <a:noFill/>
          <a:ln>
            <a:noFill/>
          </a:ln>
        </p:spPr>
      </p:pic>
      <p:pic>
        <p:nvPicPr>
          <p:cNvPr id="240" name="Google Shape;240;p14">
            <a:hlinkClick/>
          </p:cNvPr>
          <p:cNvPicPr preferRelativeResize="0"/>
          <p:nvPr/>
        </p:nvPicPr>
        <p:blipFill rotWithShape="1">
          <a:blip r:embed="rId5">
            <a:alphaModFix/>
          </a:blip>
          <a:srcRect b="0" l="0" r="0" t="0"/>
          <a:stretch/>
        </p:blipFill>
        <p:spPr>
          <a:xfrm>
            <a:off x="8066149" y="4688378"/>
            <a:ext cx="961472" cy="3290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CD6"/>
        </a:solidFill>
      </p:bgPr>
    </p:bg>
    <p:spTree>
      <p:nvGrpSpPr>
        <p:cNvPr id="244" name="Shape 244"/>
        <p:cNvGrpSpPr/>
        <p:nvPr/>
      </p:nvGrpSpPr>
      <p:grpSpPr>
        <a:xfrm>
          <a:off x="0" y="0"/>
          <a:ext cx="0" cy="0"/>
          <a:chOff x="0" y="0"/>
          <a:chExt cx="0" cy="0"/>
        </a:xfrm>
      </p:grpSpPr>
      <p:sp>
        <p:nvSpPr>
          <p:cNvPr id="245" name="Google Shape;245;p15"/>
          <p:cNvSpPr txBox="1"/>
          <p:nvPr/>
        </p:nvSpPr>
        <p:spPr>
          <a:xfrm>
            <a:off x="349824" y="171200"/>
            <a:ext cx="6514439"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no-NO" sz="3200" u="none" cap="none" strike="noStrike">
                <a:solidFill>
                  <a:srgbClr val="162D30"/>
                </a:solidFill>
                <a:latin typeface="Gill Sans"/>
                <a:ea typeface="Gill Sans"/>
                <a:cs typeface="Gill Sans"/>
                <a:sym typeface="Gill Sans"/>
              </a:rPr>
              <a:t>Sjømatnasjonen Norge </a:t>
            </a:r>
            <a:endParaRPr b="0" i="0" sz="3200" u="none" cap="none" strike="noStrike">
              <a:solidFill>
                <a:srgbClr val="162D30"/>
              </a:solidFill>
              <a:latin typeface="Gill Sans"/>
              <a:ea typeface="Gill Sans"/>
              <a:cs typeface="Gill Sans"/>
              <a:sym typeface="Gill Sans"/>
            </a:endParaRPr>
          </a:p>
        </p:txBody>
      </p:sp>
      <p:sp>
        <p:nvSpPr>
          <p:cNvPr id="246" name="Google Shape;246;p15"/>
          <p:cNvSpPr/>
          <p:nvPr/>
        </p:nvSpPr>
        <p:spPr>
          <a:xfrm>
            <a:off x="284675" y="848278"/>
            <a:ext cx="7729772" cy="3956804"/>
          </a:xfrm>
          <a:prstGeom prst="rect">
            <a:avLst/>
          </a:prstGeom>
          <a:noFill/>
          <a:ln cap="flat" cmpd="sng" w="2857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no-NO" sz="1400" u="none" cap="none" strike="noStrike">
                <a:solidFill>
                  <a:srgbClr val="162D30"/>
                </a:solidFill>
                <a:latin typeface="Gill Sans"/>
                <a:ea typeface="Gill Sans"/>
                <a:cs typeface="Gill Sans"/>
                <a:sym typeface="Gill Sans"/>
              </a:rPr>
              <a:t>Fisk og sjømat har en sentral rolle i den norske matkulturen. I Norge lærte vi oss tidlig å utnytte det havet ga. Norge er nest størst i verden på eksport av sjømat, og sjømat er Norges tredje viktigste eksportvare. Hver dag spises det mange millioner måltider med norsk sjømat rundt om i verden.</a:t>
            </a:r>
            <a:endParaRPr/>
          </a:p>
          <a:p>
            <a:pPr indent="0" lvl="0" marL="0" marR="0" rtl="0" algn="l">
              <a:lnSpc>
                <a:spcPct val="100000"/>
              </a:lnSpc>
              <a:spcBef>
                <a:spcPts val="0"/>
              </a:spcBef>
              <a:spcAft>
                <a:spcPts val="0"/>
              </a:spcAft>
              <a:buNone/>
            </a:pPr>
            <a:r>
              <a:rPr b="0" i="0" lang="no-NO" sz="1400" u="none" cap="none" strike="noStrike">
                <a:solidFill>
                  <a:srgbClr val="000000"/>
                </a:solidFill>
                <a:latin typeface="Gill Sans"/>
                <a:ea typeface="Gill Sans"/>
                <a:cs typeface="Gill Sans"/>
                <a:sym typeface="Gill Sans"/>
              </a:rPr>
              <a:t>Norge har et globalt ansvar til å gi verden mer sjømat. Gjennom tusener av år har vi solgt sjømat fra kysten. De siste 40 har vi og utviklet en havbruksnæring som gir store ringvirkninger. For Norge har sjømaten blitt stadig viktigere.</a:t>
            </a:r>
            <a:endParaRPr b="0" i="0" sz="14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None/>
            </a:pPr>
            <a:r>
              <a:t/>
            </a:r>
            <a:endParaRPr b="0" i="0" sz="14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None/>
            </a:pPr>
            <a:r>
              <a:rPr b="0" i="0" lang="no-NO" sz="1400" u="none" cap="none" strike="noStrike">
                <a:solidFill>
                  <a:srgbClr val="162D30"/>
                </a:solidFill>
                <a:latin typeface="Gill Sans"/>
                <a:ea typeface="Gill Sans"/>
                <a:cs typeface="Gill Sans"/>
                <a:sym typeface="Gill Sans"/>
              </a:rPr>
              <a:t>I Norge var fisk en nesten uuttømmelig ressurs for dem som bodde langs kysten. Fisken var ikke noens eiendom, og alle kunne hente den opp av havet. Som sjømatnasjon har vi et ansvar for at utnytter ressursene på en bærekraftig måte. Dette er fordi kommende generasjoner skal ha tilgang til de samme godene som vi har i dag.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None/>
            </a:pPr>
            <a:r>
              <a:rPr b="0" i="0" lang="no-NO" sz="1400" u="none" cap="none" strike="noStrike">
                <a:solidFill>
                  <a:srgbClr val="162D30"/>
                </a:solidFill>
                <a:latin typeface="Gill Sans"/>
                <a:ea typeface="Gill Sans"/>
                <a:cs typeface="Gill Sans"/>
                <a:sym typeface="Gill Sans"/>
              </a:rPr>
              <a:t>Visste du at vi har 100 000 km med kystlinje i Norge. Bergen var hovedsetet for fiskeeksporten gjennom hele perioden 1500–1800 og hadde vært det helt fra middelalderen. </a:t>
            </a:r>
            <a:endParaRPr/>
          </a:p>
          <a:p>
            <a:pPr indent="0" lvl="0" marL="0" marR="0" rtl="0" algn="l">
              <a:lnSpc>
                <a:spcPct val="100000"/>
              </a:lnSpc>
              <a:spcBef>
                <a:spcPts val="0"/>
              </a:spcBef>
              <a:spcAft>
                <a:spcPts val="0"/>
              </a:spcAft>
              <a:buNone/>
            </a:pPr>
            <a:r>
              <a:t/>
            </a:r>
            <a:endParaRPr b="0" i="0" sz="14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None/>
            </a:pPr>
            <a:r>
              <a:rPr b="0" i="0" lang="no-NO" sz="1400" u="sng" cap="none" strike="noStrike">
                <a:solidFill>
                  <a:srgbClr val="162D30"/>
                </a:solidFill>
                <a:latin typeface="Gill Sans"/>
                <a:ea typeface="Gill Sans"/>
                <a:cs typeface="Gill Sans"/>
                <a:sym typeface="Gill Sans"/>
                <a:hlinkClick r:id="rId3">
                  <a:extLst>
                    <a:ext uri="{A12FA001-AC4F-418D-AE19-62706E023703}">
                      <ahyp:hlinkClr val="tx"/>
                    </a:ext>
                  </a:extLst>
                </a:hlinkClick>
              </a:rPr>
              <a:t>Denne videoen viser hvor viktig sjømat er for Norge og verden. </a:t>
            </a:r>
            <a:endParaRPr b="0" i="0" sz="14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None/>
            </a:pPr>
            <a:r>
              <a:t/>
            </a:r>
            <a:endParaRPr b="0" i="0" sz="1400" u="none" cap="none" strike="noStrike">
              <a:solidFill>
                <a:srgbClr val="162D30"/>
              </a:solidFill>
              <a:latin typeface="Gill Sans"/>
              <a:ea typeface="Gill Sans"/>
              <a:cs typeface="Gill Sans"/>
              <a:sym typeface="Gill Sans"/>
            </a:endParaRPr>
          </a:p>
        </p:txBody>
      </p:sp>
      <p:pic>
        <p:nvPicPr>
          <p:cNvPr id="247" name="Google Shape;247;p15">
            <a:hlinkClick/>
          </p:cNvPr>
          <p:cNvPicPr preferRelativeResize="0"/>
          <p:nvPr/>
        </p:nvPicPr>
        <p:blipFill rotWithShape="1">
          <a:blip r:embed="rId4">
            <a:alphaModFix/>
          </a:blip>
          <a:srcRect b="0" l="0" r="0" t="0"/>
          <a:stretch/>
        </p:blipFill>
        <p:spPr>
          <a:xfrm>
            <a:off x="8248650" y="-65287"/>
            <a:ext cx="895350" cy="895350"/>
          </a:xfrm>
          <a:prstGeom prst="rect">
            <a:avLst/>
          </a:prstGeom>
          <a:noFill/>
          <a:ln>
            <a:noFill/>
          </a:ln>
        </p:spPr>
      </p:pic>
      <p:pic>
        <p:nvPicPr>
          <p:cNvPr id="248" name="Google Shape;248;p15">
            <a:hlinkClick/>
          </p:cNvPr>
          <p:cNvPicPr preferRelativeResize="0"/>
          <p:nvPr/>
        </p:nvPicPr>
        <p:blipFill rotWithShape="1">
          <a:blip r:embed="rId5">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CD6"/>
        </a:solidFill>
      </p:bgPr>
    </p:bg>
    <p:spTree>
      <p:nvGrpSpPr>
        <p:cNvPr id="252" name="Shape 252"/>
        <p:cNvGrpSpPr/>
        <p:nvPr/>
      </p:nvGrpSpPr>
      <p:grpSpPr>
        <a:xfrm>
          <a:off x="0" y="0"/>
          <a:ext cx="0" cy="0"/>
          <a:chOff x="0" y="0"/>
          <a:chExt cx="0" cy="0"/>
        </a:xfrm>
      </p:grpSpPr>
      <p:sp>
        <p:nvSpPr>
          <p:cNvPr id="253" name="Google Shape;253;p16"/>
          <p:cNvSpPr txBox="1"/>
          <p:nvPr>
            <p:ph type="title"/>
          </p:nvPr>
        </p:nvSpPr>
        <p:spPr>
          <a:xfrm>
            <a:off x="311700" y="-6528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B373C"/>
                </a:solidFill>
                <a:latin typeface="Gill Sans"/>
                <a:ea typeface="Gill Sans"/>
                <a:cs typeface="Gill Sans"/>
                <a:sym typeface="Gill Sans"/>
              </a:rPr>
              <a:t>Historien om fisket 	</a:t>
            </a:r>
            <a:br>
              <a:rPr lang="no-NO" sz="4800">
                <a:solidFill>
                  <a:srgbClr val="1B373C"/>
                </a:solidFill>
                <a:latin typeface="Gill Sans"/>
                <a:ea typeface="Gill Sans"/>
                <a:cs typeface="Gill Sans"/>
                <a:sym typeface="Gill Sans"/>
              </a:rPr>
            </a:br>
            <a:endParaRPr sz="4800">
              <a:solidFill>
                <a:srgbClr val="1B373C"/>
              </a:solidFill>
              <a:latin typeface="Gill Sans"/>
              <a:ea typeface="Gill Sans"/>
              <a:cs typeface="Gill Sans"/>
              <a:sym typeface="Gill Sans"/>
            </a:endParaRPr>
          </a:p>
        </p:txBody>
      </p:sp>
      <p:sp>
        <p:nvSpPr>
          <p:cNvPr id="254" name="Google Shape;254;p16"/>
          <p:cNvSpPr txBox="1"/>
          <p:nvPr>
            <p:ph idx="1" type="body"/>
          </p:nvPr>
        </p:nvSpPr>
        <p:spPr>
          <a:xfrm>
            <a:off x="311700" y="754201"/>
            <a:ext cx="7594515" cy="3416400"/>
          </a:xfrm>
          <a:prstGeom prst="rect">
            <a:avLst/>
          </a:prstGeom>
          <a:noFill/>
          <a:ln>
            <a:noFill/>
          </a:ln>
        </p:spPr>
        <p:txBody>
          <a:bodyPr anchorCtr="0" anchor="t" bIns="91425" lIns="91425" spcFirstLastPara="1" rIns="91425" wrap="square" tIns="91425">
            <a:normAutofit/>
          </a:bodyPr>
          <a:lstStyle/>
          <a:p>
            <a:pPr indent="0" lvl="0" marL="114300" rtl="0" algn="l">
              <a:lnSpc>
                <a:spcPct val="115000"/>
              </a:lnSpc>
              <a:spcBef>
                <a:spcPts val="0"/>
              </a:spcBef>
              <a:spcAft>
                <a:spcPts val="0"/>
              </a:spcAft>
              <a:buSzPts val="1800"/>
              <a:buNone/>
            </a:pPr>
            <a:r>
              <a:rPr lang="no-NO" sz="1400">
                <a:solidFill>
                  <a:srgbClr val="1B373C"/>
                </a:solidFill>
                <a:latin typeface="Gill Sans"/>
                <a:ea typeface="Gill Sans"/>
                <a:cs typeface="Gill Sans"/>
                <a:sym typeface="Gill Sans"/>
              </a:rPr>
              <a:t>De rike fiskeriene utenfor den langstrakte kysten vår har dannet grunnlaget for bosetting gjennom tidene. Matkultur og tradisjoner har utviklet seg med basis i tilgjengelig mat i sjøen og dyrkbar mat på land. Livet langs kysten var preget av tilgangen til havets ressurser og den naturlige variasjonen gjennom året. I tillegg skapte fisken et grunnlag for internasjonal handel og kulturutveksling. </a:t>
            </a:r>
            <a:endParaRPr/>
          </a:p>
          <a:p>
            <a:pPr indent="0" lvl="0" marL="114300" rtl="0" algn="l">
              <a:lnSpc>
                <a:spcPct val="115000"/>
              </a:lnSpc>
              <a:spcBef>
                <a:spcPts val="0"/>
              </a:spcBef>
              <a:spcAft>
                <a:spcPts val="0"/>
              </a:spcAft>
              <a:buSzPts val="1800"/>
              <a:buNone/>
            </a:pPr>
            <a:r>
              <a:t/>
            </a:r>
            <a:endParaRPr sz="1400">
              <a:solidFill>
                <a:srgbClr val="1B373C"/>
              </a:solidFill>
              <a:latin typeface="Gill Sans"/>
              <a:ea typeface="Gill Sans"/>
              <a:cs typeface="Gill Sans"/>
              <a:sym typeface="Gill Sans"/>
            </a:endParaRPr>
          </a:p>
          <a:p>
            <a:pPr indent="0" lvl="0" marL="114300" rtl="0" algn="l">
              <a:lnSpc>
                <a:spcPct val="115000"/>
              </a:lnSpc>
              <a:spcBef>
                <a:spcPts val="0"/>
              </a:spcBef>
              <a:spcAft>
                <a:spcPts val="0"/>
              </a:spcAft>
              <a:buSzPts val="1800"/>
              <a:buNone/>
            </a:pPr>
            <a:r>
              <a:rPr lang="no-NO" sz="1400">
                <a:solidFill>
                  <a:srgbClr val="1B373C"/>
                </a:solidFill>
                <a:latin typeface="Gill Sans"/>
                <a:ea typeface="Gill Sans"/>
                <a:cs typeface="Gill Sans"/>
                <a:sym typeface="Gill Sans"/>
              </a:rPr>
              <a:t>Folket langs kysten tilpasset seg sesongene i havet. Tørking og salting var de viktigste konserveringsmetodene, i tillegg drev de med røyking, graving og raking. Den varierende tilgangen på fisk og ulike metoder for å konservere har vært viktig for Norge.  </a:t>
            </a:r>
            <a:endParaRPr/>
          </a:p>
        </p:txBody>
      </p:sp>
      <p:sp>
        <p:nvSpPr>
          <p:cNvPr id="255" name="Google Shape;255;p16"/>
          <p:cNvSpPr/>
          <p:nvPr/>
        </p:nvSpPr>
        <p:spPr>
          <a:xfrm>
            <a:off x="311700" y="754201"/>
            <a:ext cx="7729772" cy="3956804"/>
          </a:xfrm>
          <a:prstGeom prst="rect">
            <a:avLst/>
          </a:prstGeom>
          <a:noFill/>
          <a:ln cap="flat" cmpd="sng" w="2857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162D30"/>
              </a:solidFill>
              <a:latin typeface="Gill Sans"/>
              <a:ea typeface="Gill Sans"/>
              <a:cs typeface="Gill Sans"/>
              <a:sym typeface="Gill Sans"/>
            </a:endParaRPr>
          </a:p>
        </p:txBody>
      </p:sp>
      <p:pic>
        <p:nvPicPr>
          <p:cNvPr id="256" name="Google Shape;256;p16">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57" name="Google Shape;257;p16">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CD6"/>
        </a:solidFill>
      </p:bgPr>
    </p:bg>
    <p:spTree>
      <p:nvGrpSpPr>
        <p:cNvPr id="261" name="Shape 261"/>
        <p:cNvGrpSpPr/>
        <p:nvPr/>
      </p:nvGrpSpPr>
      <p:grpSpPr>
        <a:xfrm>
          <a:off x="0" y="0"/>
          <a:ext cx="0" cy="0"/>
          <a:chOff x="0" y="0"/>
          <a:chExt cx="0" cy="0"/>
        </a:xfrm>
      </p:grpSpPr>
      <p:sp>
        <p:nvSpPr>
          <p:cNvPr id="262" name="Google Shape;262;p17"/>
          <p:cNvSpPr txBox="1"/>
          <p:nvPr>
            <p:ph type="title"/>
          </p:nvPr>
        </p:nvSpPr>
        <p:spPr>
          <a:xfrm>
            <a:off x="175725" y="-6528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B373C"/>
                </a:solidFill>
                <a:latin typeface="Gill Sans"/>
                <a:ea typeface="Gill Sans"/>
                <a:cs typeface="Gill Sans"/>
                <a:sym typeface="Gill Sans"/>
              </a:rPr>
              <a:t>Bærekraft i havet 	</a:t>
            </a:r>
            <a:endParaRPr/>
          </a:p>
        </p:txBody>
      </p:sp>
      <p:sp>
        <p:nvSpPr>
          <p:cNvPr id="263" name="Google Shape;263;p17"/>
          <p:cNvSpPr txBox="1"/>
          <p:nvPr>
            <p:ph idx="1" type="body"/>
          </p:nvPr>
        </p:nvSpPr>
        <p:spPr>
          <a:xfrm>
            <a:off x="311700" y="785160"/>
            <a:ext cx="7661422" cy="1922182"/>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no-NO" sz="1400">
                <a:solidFill>
                  <a:srgbClr val="1B373C"/>
                </a:solidFill>
                <a:latin typeface="Gill Sans"/>
                <a:ea typeface="Gill Sans"/>
                <a:cs typeface="Gill Sans"/>
                <a:sym typeface="Gill Sans"/>
              </a:rPr>
              <a:t>Verdens befolkning øker, og det er en fremtidig utfordring å dekke verdens behov for sjømat. Havet er en fornybar kilde til god, sunn og næringsrik mat. Hvis vi driver med god forvaltning av havet, så kan fremtidige generasjoner få tilgang til de samme privilegiene som vi har i dag. Den største delen av forurensningen av havet kommer fra mennesker på land. Hvert år havner over 6,4 millioner tonn søppel i verdens hav. Mesteparten av dette er plast. Plasten blir til mange milliarder små biter som fisk og fugl tror er mat. Det er også viktig å ta godt vare på havene fordi det er temperaturen, strømningene og livet i dem som gjør at mennesker kan leve på jorda.</a:t>
            </a:r>
            <a:endParaRPr/>
          </a:p>
          <a:p>
            <a:pPr indent="0" lvl="0" marL="114300" rtl="0" algn="l">
              <a:lnSpc>
                <a:spcPct val="115000"/>
              </a:lnSpc>
              <a:spcBef>
                <a:spcPts val="0"/>
              </a:spcBef>
              <a:spcAft>
                <a:spcPts val="0"/>
              </a:spcAft>
              <a:buSzPts val="1800"/>
              <a:buNone/>
            </a:pPr>
            <a:r>
              <a:t/>
            </a:r>
            <a:endParaRPr b="1" sz="1400">
              <a:solidFill>
                <a:srgbClr val="1B373C"/>
              </a:solidFill>
              <a:latin typeface="Gill Sans"/>
              <a:ea typeface="Gill Sans"/>
              <a:cs typeface="Gill Sans"/>
              <a:sym typeface="Gill Sans"/>
            </a:endParaRPr>
          </a:p>
          <a:p>
            <a:pPr indent="0" lvl="0" marL="114300" rtl="0" algn="l">
              <a:lnSpc>
                <a:spcPct val="115000"/>
              </a:lnSpc>
              <a:spcBef>
                <a:spcPts val="0"/>
              </a:spcBef>
              <a:spcAft>
                <a:spcPts val="0"/>
              </a:spcAft>
              <a:buSzPts val="1800"/>
              <a:buNone/>
            </a:pPr>
            <a:r>
              <a:rPr b="1" lang="no-NO" sz="1400">
                <a:solidFill>
                  <a:srgbClr val="1B373C"/>
                </a:solidFill>
                <a:latin typeface="Gill Sans"/>
                <a:ea typeface="Gill Sans"/>
                <a:cs typeface="Gill Sans"/>
                <a:sym typeface="Gill Sans"/>
              </a:rPr>
              <a:t>Diskuter: </a:t>
            </a:r>
            <a:r>
              <a:rPr lang="no-NO" sz="1400">
                <a:solidFill>
                  <a:srgbClr val="1B373C"/>
                </a:solidFill>
                <a:latin typeface="Gill Sans"/>
                <a:ea typeface="Gill Sans"/>
                <a:cs typeface="Gill Sans"/>
                <a:sym typeface="Gill Sans"/>
              </a:rPr>
              <a:t>Hva finner vi i havet som er viktig for oss? Hvorfor er det viktig å beskytte havet? Hva kan du gjøre? Hva mener du er viktig at vi gjør for å bevare havet? </a:t>
            </a:r>
            <a:endParaRPr/>
          </a:p>
          <a:p>
            <a:pPr indent="0" lvl="0" marL="114300" rtl="0" algn="l">
              <a:lnSpc>
                <a:spcPct val="115000"/>
              </a:lnSpc>
              <a:spcBef>
                <a:spcPts val="0"/>
              </a:spcBef>
              <a:spcAft>
                <a:spcPts val="0"/>
              </a:spcAft>
              <a:buSzPts val="1800"/>
              <a:buNone/>
            </a:pPr>
            <a:r>
              <a:t/>
            </a:r>
            <a:endParaRPr sz="1400">
              <a:solidFill>
                <a:srgbClr val="1B373C"/>
              </a:solidFill>
              <a:latin typeface="Gill Sans"/>
              <a:ea typeface="Gill Sans"/>
              <a:cs typeface="Gill Sans"/>
              <a:sym typeface="Gill Sans"/>
            </a:endParaRPr>
          </a:p>
          <a:p>
            <a:pPr indent="0" lvl="0" marL="114300" rtl="0" algn="l">
              <a:lnSpc>
                <a:spcPct val="115000"/>
              </a:lnSpc>
              <a:spcBef>
                <a:spcPts val="0"/>
              </a:spcBef>
              <a:spcAft>
                <a:spcPts val="0"/>
              </a:spcAft>
              <a:buSzPts val="1800"/>
              <a:buNone/>
            </a:pPr>
            <a:r>
              <a:rPr b="1" lang="no-NO" sz="1400">
                <a:solidFill>
                  <a:srgbClr val="1B373C"/>
                </a:solidFill>
                <a:latin typeface="Gill Sans"/>
                <a:ea typeface="Gill Sans"/>
                <a:cs typeface="Gill Sans"/>
                <a:sym typeface="Gill Sans"/>
              </a:rPr>
              <a:t>Oppgave:</a:t>
            </a:r>
            <a:r>
              <a:rPr lang="no-NO" sz="1400">
                <a:solidFill>
                  <a:srgbClr val="1B373C"/>
                </a:solidFill>
                <a:latin typeface="Gill Sans"/>
                <a:ea typeface="Gill Sans"/>
                <a:cs typeface="Gill Sans"/>
                <a:sym typeface="Gill Sans"/>
              </a:rPr>
              <a:t> Du skal på en kreativ måte formidle budskapet om at vi må bevare havet til en valgt målgruppe. Det kan være voksne, ungdommer, elever i barneskole eller i barnehage. </a:t>
            </a:r>
            <a:endParaRPr/>
          </a:p>
          <a:p>
            <a:pPr indent="0" lvl="0" marL="114300" rtl="0" algn="l">
              <a:lnSpc>
                <a:spcPct val="115000"/>
              </a:lnSpc>
              <a:spcBef>
                <a:spcPts val="0"/>
              </a:spcBef>
              <a:spcAft>
                <a:spcPts val="0"/>
              </a:spcAft>
              <a:buSzPts val="1800"/>
              <a:buNone/>
            </a:pPr>
            <a:r>
              <a:rPr lang="no-NO" sz="1400">
                <a:solidFill>
                  <a:srgbClr val="1B373C"/>
                </a:solidFill>
                <a:latin typeface="Gill Sans"/>
                <a:ea typeface="Gill Sans"/>
                <a:cs typeface="Gill Sans"/>
                <a:sym typeface="Gill Sans"/>
              </a:rPr>
              <a:t>Forslag til tema:  </a:t>
            </a:r>
            <a:endParaRPr/>
          </a:p>
          <a:p>
            <a:pPr indent="0" lvl="0" marL="114300" rtl="0" algn="l">
              <a:lnSpc>
                <a:spcPct val="115000"/>
              </a:lnSpc>
              <a:spcBef>
                <a:spcPts val="0"/>
              </a:spcBef>
              <a:spcAft>
                <a:spcPts val="0"/>
              </a:spcAft>
              <a:buSzPts val="1800"/>
              <a:buNone/>
            </a:pPr>
            <a:r>
              <a:rPr lang="no-NO" sz="1400">
                <a:solidFill>
                  <a:srgbClr val="1B373C"/>
                </a:solidFill>
                <a:latin typeface="Gill Sans"/>
                <a:ea typeface="Gill Sans"/>
                <a:cs typeface="Gill Sans"/>
                <a:sym typeface="Gill Sans"/>
              </a:rPr>
              <a:t>Velg sjømat som er fanget bærekraftig, minimer plastbruk, hold vannet rent  eller rydd en strand  </a:t>
            </a:r>
            <a:endParaRPr/>
          </a:p>
          <a:p>
            <a:pPr indent="0" lvl="0" marL="114300" rtl="0" algn="l">
              <a:lnSpc>
                <a:spcPct val="115000"/>
              </a:lnSpc>
              <a:spcBef>
                <a:spcPts val="0"/>
              </a:spcBef>
              <a:spcAft>
                <a:spcPts val="0"/>
              </a:spcAft>
              <a:buSzPts val="1800"/>
              <a:buNone/>
            </a:pPr>
            <a:br>
              <a:rPr lang="no-NO" sz="1400">
                <a:latin typeface="Gill Sans"/>
                <a:ea typeface="Gill Sans"/>
                <a:cs typeface="Gill Sans"/>
                <a:sym typeface="Gill Sans"/>
              </a:rPr>
            </a:br>
            <a:endParaRPr sz="1400">
              <a:solidFill>
                <a:srgbClr val="1B373C"/>
              </a:solidFill>
              <a:latin typeface="Gill Sans"/>
              <a:ea typeface="Gill Sans"/>
              <a:cs typeface="Gill Sans"/>
              <a:sym typeface="Gill Sans"/>
            </a:endParaRPr>
          </a:p>
          <a:p>
            <a:pPr indent="0" lvl="0" marL="114300" rtl="0" algn="l">
              <a:lnSpc>
                <a:spcPct val="115000"/>
              </a:lnSpc>
              <a:spcBef>
                <a:spcPts val="0"/>
              </a:spcBef>
              <a:spcAft>
                <a:spcPts val="0"/>
              </a:spcAft>
              <a:buSzPts val="1800"/>
              <a:buNone/>
            </a:pPr>
            <a:r>
              <a:t/>
            </a:r>
            <a:endParaRPr sz="1400">
              <a:solidFill>
                <a:srgbClr val="1B373C"/>
              </a:solidFill>
              <a:latin typeface="Gill Sans"/>
              <a:ea typeface="Gill Sans"/>
              <a:cs typeface="Gill Sans"/>
              <a:sym typeface="Gill Sans"/>
            </a:endParaRPr>
          </a:p>
        </p:txBody>
      </p:sp>
      <p:sp>
        <p:nvSpPr>
          <p:cNvPr id="264" name="Google Shape;264;p17"/>
          <p:cNvSpPr/>
          <p:nvPr/>
        </p:nvSpPr>
        <p:spPr>
          <a:xfrm>
            <a:off x="311700" y="847084"/>
            <a:ext cx="7754449" cy="3841294"/>
          </a:xfrm>
          <a:prstGeom prst="rect">
            <a:avLst/>
          </a:prstGeom>
          <a:noFill/>
          <a:ln cap="flat" cmpd="sng" w="2857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162D30"/>
              </a:solidFill>
              <a:latin typeface="Gill Sans"/>
              <a:ea typeface="Gill Sans"/>
              <a:cs typeface="Gill Sans"/>
              <a:sym typeface="Gill Sans"/>
            </a:endParaRPr>
          </a:p>
        </p:txBody>
      </p:sp>
      <p:pic>
        <p:nvPicPr>
          <p:cNvPr id="265" name="Google Shape;265;p17">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66" name="Google Shape;266;p17">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
        <p:nvSpPr>
          <p:cNvPr id="267" name="Google Shape;267;p17"/>
          <p:cNvSpPr/>
          <p:nvPr/>
        </p:nvSpPr>
        <p:spPr>
          <a:xfrm>
            <a:off x="5879938" y="82331"/>
            <a:ext cx="1921037" cy="600113"/>
          </a:xfrm>
          <a:prstGeom prst="wedgeEllipseCallout">
            <a:avLst>
              <a:gd fmla="val -20833" name="adj1"/>
              <a:gd fmla="val 62500" name="adj2"/>
            </a:avLst>
          </a:prstGeom>
          <a:solidFill>
            <a:srgbClr val="B2DCD6"/>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Arbeidsoppdrag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CD6"/>
        </a:solidFill>
      </p:bgPr>
    </p:bg>
    <p:spTree>
      <p:nvGrpSpPr>
        <p:cNvPr id="271" name="Shape 271"/>
        <p:cNvGrpSpPr/>
        <p:nvPr/>
      </p:nvGrpSpPr>
      <p:grpSpPr>
        <a:xfrm>
          <a:off x="0" y="0"/>
          <a:ext cx="0" cy="0"/>
          <a:chOff x="0" y="0"/>
          <a:chExt cx="0" cy="0"/>
        </a:xfrm>
      </p:grpSpPr>
      <p:sp>
        <p:nvSpPr>
          <p:cNvPr id="272" name="Google Shape;272;p18"/>
          <p:cNvSpPr txBox="1"/>
          <p:nvPr>
            <p:ph type="title"/>
          </p:nvPr>
        </p:nvSpPr>
        <p:spPr>
          <a:xfrm>
            <a:off x="311700" y="14091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B373C"/>
                </a:solidFill>
                <a:latin typeface="Gill Sans"/>
                <a:ea typeface="Gill Sans"/>
                <a:cs typeface="Gill Sans"/>
                <a:sym typeface="Gill Sans"/>
              </a:rPr>
              <a:t>Sjømat fra Norge 	</a:t>
            </a:r>
            <a:endParaRPr/>
          </a:p>
        </p:txBody>
      </p:sp>
      <p:pic>
        <p:nvPicPr>
          <p:cNvPr id="273" name="Google Shape;273;p18">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74" name="Google Shape;274;p18">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
        <p:nvSpPr>
          <p:cNvPr id="275" name="Google Shape;275;p18"/>
          <p:cNvSpPr/>
          <p:nvPr/>
        </p:nvSpPr>
        <p:spPr>
          <a:xfrm>
            <a:off x="6061200" y="140917"/>
            <a:ext cx="1753871" cy="703075"/>
          </a:xfrm>
          <a:prstGeom prst="wedgeEllipseCallout">
            <a:avLst>
              <a:gd fmla="val -20833" name="adj1"/>
              <a:gd fmla="val 62500" name="adj2"/>
            </a:avLst>
          </a:prstGeom>
          <a:solidFill>
            <a:srgbClr val="B2DCD6"/>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Skriveoppdrag </a:t>
            </a:r>
            <a:endParaRPr/>
          </a:p>
        </p:txBody>
      </p:sp>
      <p:sp>
        <p:nvSpPr>
          <p:cNvPr id="276" name="Google Shape;276;p18"/>
          <p:cNvSpPr txBox="1"/>
          <p:nvPr/>
        </p:nvSpPr>
        <p:spPr>
          <a:xfrm>
            <a:off x="350126" y="1148100"/>
            <a:ext cx="762299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no-NO" sz="1400" u="none" cap="none" strike="noStrike">
                <a:solidFill>
                  <a:srgbClr val="000000"/>
                </a:solidFill>
                <a:latin typeface="Gill Sans"/>
                <a:ea typeface="Gill Sans"/>
                <a:cs typeface="Gill Sans"/>
                <a:sym typeface="Gill Sans"/>
              </a:rPr>
              <a:t>Hva er det første du finner når du leter etter informasjon om sjømat fra Norge? Skriv det inn her: </a:t>
            </a:r>
            <a:endParaRPr/>
          </a:p>
          <a:p>
            <a:pPr indent="0" lvl="0" marL="0" marR="0" rtl="0" algn="l">
              <a:lnSpc>
                <a:spcPct val="100000"/>
              </a:lnSpc>
              <a:spcBef>
                <a:spcPts val="0"/>
              </a:spcBef>
              <a:spcAft>
                <a:spcPts val="0"/>
              </a:spcAft>
              <a:buNone/>
            </a:pPr>
            <a:r>
              <a:rPr b="0" i="0" lang="no-NO" sz="1400" u="none" cap="none" strike="noStrike">
                <a:solidFill>
                  <a:srgbClr val="000000"/>
                </a:solidFill>
                <a:latin typeface="Gill Sans"/>
                <a:ea typeface="Gill Sans"/>
                <a:cs typeface="Gill Sans"/>
                <a:sym typeface="Gill Sans"/>
              </a:rPr>
              <a:t> </a:t>
            </a:r>
            <a:endParaRPr/>
          </a:p>
        </p:txBody>
      </p:sp>
      <p:sp>
        <p:nvSpPr>
          <p:cNvPr id="277" name="Google Shape;277;p18"/>
          <p:cNvSpPr/>
          <p:nvPr/>
        </p:nvSpPr>
        <p:spPr>
          <a:xfrm>
            <a:off x="1170879" y="1572229"/>
            <a:ext cx="5189966" cy="2965047"/>
          </a:xfrm>
          <a:prstGeom prst="cloudCallout">
            <a:avLst>
              <a:gd fmla="val -20833" name="adj1"/>
              <a:gd fmla="val 62500" name="adj2"/>
            </a:avLst>
          </a:prstGeom>
          <a:solidFill>
            <a:srgbClr val="EBEFCA"/>
          </a:solidFill>
          <a:ln cap="flat" cmpd="sng" w="25400">
            <a:solidFill>
              <a:srgbClr val="EBEFC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CD6"/>
        </a:solidFill>
      </p:bgPr>
    </p:bg>
    <p:spTree>
      <p:nvGrpSpPr>
        <p:cNvPr id="281" name="Shape 281"/>
        <p:cNvGrpSpPr/>
        <p:nvPr/>
      </p:nvGrpSpPr>
      <p:grpSpPr>
        <a:xfrm>
          <a:off x="0" y="0"/>
          <a:ext cx="0" cy="0"/>
          <a:chOff x="0" y="0"/>
          <a:chExt cx="0" cy="0"/>
        </a:xfrm>
      </p:grpSpPr>
      <p:sp>
        <p:nvSpPr>
          <p:cNvPr id="282" name="Google Shape;282;p19"/>
          <p:cNvSpPr txBox="1"/>
          <p:nvPr>
            <p:ph type="title"/>
          </p:nvPr>
        </p:nvSpPr>
        <p:spPr>
          <a:xfrm>
            <a:off x="311700" y="17381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B373C"/>
                </a:solidFill>
                <a:latin typeface="Gill Sans"/>
                <a:ea typeface="Gill Sans"/>
                <a:cs typeface="Gill Sans"/>
                <a:sym typeface="Gill Sans"/>
              </a:rPr>
              <a:t>Finn ut og skriv stikkord</a:t>
            </a:r>
            <a:endParaRPr/>
          </a:p>
        </p:txBody>
      </p:sp>
      <p:graphicFrame>
        <p:nvGraphicFramePr>
          <p:cNvPr id="283" name="Google Shape;283;p19"/>
          <p:cNvGraphicFramePr/>
          <p:nvPr/>
        </p:nvGraphicFramePr>
        <p:xfrm>
          <a:off x="311698" y="1159683"/>
          <a:ext cx="3000000" cy="3000000"/>
        </p:xfrm>
        <a:graphic>
          <a:graphicData uri="http://schemas.openxmlformats.org/drawingml/2006/table">
            <a:tbl>
              <a:tblPr bandRow="1" firstRow="1">
                <a:noFill/>
                <a:tableStyleId>{FBACBC82-2D2A-4BAB-8160-63B2C7BA1F3E}</a:tableStyleId>
              </a:tblPr>
              <a:tblGrid>
                <a:gridCol w="4330900"/>
                <a:gridCol w="4330900"/>
              </a:tblGrid>
              <a:tr h="370850">
                <a:tc>
                  <a:txBody>
                    <a:bodyPr/>
                    <a:lstStyle/>
                    <a:p>
                      <a:pPr indent="0" lvl="0" marL="0" marR="0" rtl="0" algn="l">
                        <a:lnSpc>
                          <a:spcPct val="100000"/>
                        </a:lnSpc>
                        <a:spcBef>
                          <a:spcPts val="0"/>
                        </a:spcBef>
                        <a:spcAft>
                          <a:spcPts val="0"/>
                        </a:spcAft>
                        <a:buNone/>
                      </a:pPr>
                      <a:r>
                        <a:rPr b="0" i="0" lang="no-NO" sz="2000" u="none" cap="none" strike="noStrike">
                          <a:solidFill>
                            <a:srgbClr val="1B373C"/>
                          </a:solidFill>
                          <a:latin typeface="Gill Sans"/>
                          <a:ea typeface="Gill Sans"/>
                          <a:cs typeface="Gill Sans"/>
                          <a:sym typeface="Gill Sans"/>
                        </a:rPr>
                        <a:t>Spørsmål </a:t>
                      </a:r>
                      <a:endParaRPr/>
                    </a:p>
                  </a:txBody>
                  <a:tcPr marT="45725" marB="45725" marR="91450" marL="91450">
                    <a:solidFill>
                      <a:srgbClr val="B2DCD6"/>
                    </a:solidFill>
                  </a:tcPr>
                </a:tc>
                <a:tc>
                  <a:txBody>
                    <a:bodyPr/>
                    <a:lstStyle/>
                    <a:p>
                      <a:pPr indent="0" lvl="0" marL="0" marR="0" rtl="0" algn="l">
                        <a:lnSpc>
                          <a:spcPct val="100000"/>
                        </a:lnSpc>
                        <a:spcBef>
                          <a:spcPts val="0"/>
                        </a:spcBef>
                        <a:spcAft>
                          <a:spcPts val="0"/>
                        </a:spcAft>
                        <a:buNone/>
                      </a:pPr>
                      <a:r>
                        <a:rPr b="0" i="0" lang="no-NO" sz="2000" u="none" cap="none" strike="noStrike">
                          <a:solidFill>
                            <a:srgbClr val="1B373C"/>
                          </a:solidFill>
                          <a:latin typeface="Gill Sans"/>
                          <a:ea typeface="Gill Sans"/>
                          <a:cs typeface="Gill Sans"/>
                          <a:sym typeface="Gill Sans"/>
                        </a:rPr>
                        <a:t>Stikkord </a:t>
                      </a:r>
                      <a:endParaRPr/>
                    </a:p>
                  </a:txBody>
                  <a:tcPr marT="45725" marB="45725" marR="91450" marL="91450">
                    <a:solidFill>
                      <a:srgbClr val="B2DCD6"/>
                    </a:solidFill>
                  </a:tcPr>
                </a:tc>
              </a:tr>
              <a:tr h="370850">
                <a:tc>
                  <a:txBody>
                    <a:bodyPr/>
                    <a:lstStyle/>
                    <a:p>
                      <a:pPr indent="0" lvl="0" marL="0" marR="0" rtl="0" algn="l">
                        <a:lnSpc>
                          <a:spcPct val="100000"/>
                        </a:lnSpc>
                        <a:spcBef>
                          <a:spcPts val="0"/>
                        </a:spcBef>
                        <a:spcAft>
                          <a:spcPts val="0"/>
                        </a:spcAft>
                        <a:buClr>
                          <a:srgbClr val="000000"/>
                        </a:buClr>
                        <a:buSzPts val="2000"/>
                        <a:buFont typeface="Arial"/>
                        <a:buNone/>
                      </a:pPr>
                      <a:r>
                        <a:rPr b="0" i="0" lang="no-NO" sz="2000" u="none" cap="none" strike="noStrike">
                          <a:solidFill>
                            <a:srgbClr val="1B373C"/>
                          </a:solidFill>
                          <a:latin typeface="Gill Sans"/>
                          <a:ea typeface="Gill Sans"/>
                          <a:cs typeface="Gill Sans"/>
                          <a:sym typeface="Gill Sans"/>
                        </a:rPr>
                        <a:t>Hvor lenge har vi drevet med fiske i Norge? </a:t>
                      </a:r>
                      <a:endParaRPr/>
                    </a:p>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c>
                  <a:txBody>
                    <a:bodyPr/>
                    <a:lstStyle/>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r>
              <a:tr h="370850">
                <a:tc>
                  <a:txBody>
                    <a:bodyPr/>
                    <a:lstStyle/>
                    <a:p>
                      <a:pPr indent="0" lvl="0" marL="0" marR="0" rtl="0" algn="l">
                        <a:lnSpc>
                          <a:spcPct val="100000"/>
                        </a:lnSpc>
                        <a:spcBef>
                          <a:spcPts val="0"/>
                        </a:spcBef>
                        <a:spcAft>
                          <a:spcPts val="0"/>
                        </a:spcAft>
                        <a:buClr>
                          <a:srgbClr val="000000"/>
                        </a:buClr>
                        <a:buSzPts val="2000"/>
                        <a:buFont typeface="Arial"/>
                        <a:buNone/>
                      </a:pPr>
                      <a:r>
                        <a:rPr b="0" i="0" lang="no-NO" sz="2000" u="none" cap="none" strike="noStrike">
                          <a:solidFill>
                            <a:srgbClr val="1B373C"/>
                          </a:solidFill>
                          <a:latin typeface="Gill Sans"/>
                          <a:ea typeface="Gill Sans"/>
                          <a:cs typeface="Gill Sans"/>
                          <a:sym typeface="Gill Sans"/>
                        </a:rPr>
                        <a:t>Når ble fisk er eksportvare? </a:t>
                      </a:r>
                      <a:endParaRPr/>
                    </a:p>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c>
                  <a:txBody>
                    <a:bodyPr/>
                    <a:lstStyle/>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r>
              <a:tr h="370850">
                <a:tc>
                  <a:txBody>
                    <a:bodyPr/>
                    <a:lstStyle/>
                    <a:p>
                      <a:pPr indent="0" lvl="0" marL="0" marR="0" rtl="0" algn="l">
                        <a:lnSpc>
                          <a:spcPct val="100000"/>
                        </a:lnSpc>
                        <a:spcBef>
                          <a:spcPts val="0"/>
                        </a:spcBef>
                        <a:spcAft>
                          <a:spcPts val="0"/>
                        </a:spcAft>
                        <a:buClr>
                          <a:srgbClr val="000000"/>
                        </a:buClr>
                        <a:buSzPts val="2000"/>
                        <a:buFont typeface="Arial"/>
                        <a:buNone/>
                      </a:pPr>
                      <a:r>
                        <a:rPr b="0" i="0" lang="no-NO" sz="2000" u="none" cap="none" strike="noStrike">
                          <a:solidFill>
                            <a:srgbClr val="1B373C"/>
                          </a:solidFill>
                          <a:latin typeface="Gill Sans"/>
                          <a:ea typeface="Gill Sans"/>
                          <a:cs typeface="Gill Sans"/>
                          <a:sym typeface="Gill Sans"/>
                        </a:rPr>
                        <a:t>Hva gjorde vi med fisken før den ble fraktet til utlandet? </a:t>
                      </a:r>
                      <a:endParaRPr/>
                    </a:p>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c>
                  <a:txBody>
                    <a:bodyPr/>
                    <a:lstStyle/>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r>
              <a:tr h="370850">
                <a:tc>
                  <a:txBody>
                    <a:bodyPr/>
                    <a:lstStyle/>
                    <a:p>
                      <a:pPr indent="0" lvl="0" marL="0" marR="0" rtl="0" algn="l">
                        <a:lnSpc>
                          <a:spcPct val="100000"/>
                        </a:lnSpc>
                        <a:spcBef>
                          <a:spcPts val="0"/>
                        </a:spcBef>
                        <a:spcAft>
                          <a:spcPts val="0"/>
                        </a:spcAft>
                        <a:buClr>
                          <a:srgbClr val="000000"/>
                        </a:buClr>
                        <a:buSzPts val="2000"/>
                        <a:buFont typeface="Arial"/>
                        <a:buNone/>
                      </a:pPr>
                      <a:r>
                        <a:rPr b="0" i="0" lang="no-NO" sz="2000" u="none" cap="none" strike="noStrike">
                          <a:solidFill>
                            <a:srgbClr val="1B373C"/>
                          </a:solidFill>
                          <a:latin typeface="Gill Sans"/>
                          <a:ea typeface="Gill Sans"/>
                          <a:cs typeface="Gill Sans"/>
                          <a:sym typeface="Gill Sans"/>
                        </a:rPr>
                        <a:t>Hva betyr oppdrett?  </a:t>
                      </a:r>
                      <a:endParaRPr/>
                    </a:p>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c>
                  <a:txBody>
                    <a:bodyPr/>
                    <a:lstStyle/>
                    <a:p>
                      <a:pPr indent="0" lvl="0" marL="0" marR="0" rtl="0" algn="l">
                        <a:lnSpc>
                          <a:spcPct val="100000"/>
                        </a:lnSpc>
                        <a:spcBef>
                          <a:spcPts val="0"/>
                        </a:spcBef>
                        <a:spcAft>
                          <a:spcPts val="0"/>
                        </a:spcAft>
                        <a:buNone/>
                      </a:pPr>
                      <a:r>
                        <a:t/>
                      </a:r>
                      <a:endParaRPr b="0" i="0" sz="2000" u="none" cap="none" strike="noStrike">
                        <a:solidFill>
                          <a:srgbClr val="1B373C"/>
                        </a:solidFill>
                        <a:latin typeface="Gill Sans"/>
                        <a:ea typeface="Gill Sans"/>
                        <a:cs typeface="Gill Sans"/>
                        <a:sym typeface="Gill Sans"/>
                      </a:endParaRPr>
                    </a:p>
                  </a:txBody>
                  <a:tcPr marT="45725" marB="45725" marR="91450" marL="91450">
                    <a:solidFill>
                      <a:srgbClr val="B2DCD6"/>
                    </a:solidFill>
                  </a:tcPr>
                </a:tc>
              </a:tr>
            </a:tbl>
          </a:graphicData>
        </a:graphic>
      </p:graphicFrame>
      <p:pic>
        <p:nvPicPr>
          <p:cNvPr id="284" name="Google Shape;284;p19">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85" name="Google Shape;285;p19">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CA"/>
        </a:solidFill>
      </p:bgPr>
    </p:bg>
    <p:spTree>
      <p:nvGrpSpPr>
        <p:cNvPr id="289" name="Shape 289"/>
        <p:cNvGrpSpPr/>
        <p:nvPr/>
      </p:nvGrpSpPr>
      <p:grpSpPr>
        <a:xfrm>
          <a:off x="0" y="0"/>
          <a:ext cx="0" cy="0"/>
          <a:chOff x="0" y="0"/>
          <a:chExt cx="0" cy="0"/>
        </a:xfrm>
      </p:grpSpPr>
      <p:sp>
        <p:nvSpPr>
          <p:cNvPr id="290" name="Google Shape;290;p2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no-NO">
                <a:solidFill>
                  <a:srgbClr val="1B373C"/>
                </a:solidFill>
                <a:latin typeface="Gill Sans"/>
                <a:ea typeface="Gill Sans"/>
                <a:cs typeface="Gill Sans"/>
                <a:sym typeface="Gill Sans"/>
              </a:rPr>
              <a:t>Mat i sesong </a:t>
            </a:r>
            <a:endParaRPr/>
          </a:p>
        </p:txBody>
      </p:sp>
      <p:sp>
        <p:nvSpPr>
          <p:cNvPr id="291" name="Google Shape;291;p2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no-NO">
                <a:solidFill>
                  <a:srgbClr val="1B373C"/>
                </a:solidFill>
                <a:latin typeface="Gill Sans"/>
                <a:ea typeface="Gill Sans"/>
                <a:cs typeface="Gill Sans"/>
                <a:sym typeface="Gill Sans"/>
              </a:rPr>
              <a:t>Når vi velger norske råvarer i sesong, så støtter vi både bønder og fiskere. </a:t>
            </a:r>
            <a:endParaRPr/>
          </a:p>
          <a:p>
            <a:pPr indent="-342900" lvl="0" marL="457200" rtl="0" algn="l">
              <a:lnSpc>
                <a:spcPct val="115000"/>
              </a:lnSpc>
              <a:spcBef>
                <a:spcPts val="0"/>
              </a:spcBef>
              <a:spcAft>
                <a:spcPts val="0"/>
              </a:spcAft>
              <a:buSzPts val="1800"/>
              <a:buChar char="●"/>
            </a:pPr>
            <a:r>
              <a:rPr lang="no-NO">
                <a:solidFill>
                  <a:srgbClr val="1B373C"/>
                </a:solidFill>
                <a:latin typeface="Gill Sans"/>
                <a:ea typeface="Gill Sans"/>
                <a:cs typeface="Gill Sans"/>
                <a:sym typeface="Gill Sans"/>
              </a:rPr>
              <a:t>Dette sørger for arbeidsplasser, og hjelper til å passe på at vi kan være selvforsynt med god mat. Vi tar også vare på all kunnskapen og de tradisjonene som finnes i det norske landbruket. </a:t>
            </a:r>
            <a:endParaRPr/>
          </a:p>
          <a:p>
            <a:pPr indent="-342900" lvl="0" marL="457200" rtl="0" algn="l">
              <a:lnSpc>
                <a:spcPct val="115000"/>
              </a:lnSpc>
              <a:spcBef>
                <a:spcPts val="0"/>
              </a:spcBef>
              <a:spcAft>
                <a:spcPts val="0"/>
              </a:spcAft>
              <a:buSzPts val="1800"/>
              <a:buChar char="●"/>
            </a:pPr>
            <a:r>
              <a:rPr lang="no-NO">
                <a:solidFill>
                  <a:srgbClr val="1B373C"/>
                </a:solidFill>
                <a:latin typeface="Gill Sans"/>
                <a:ea typeface="Gill Sans"/>
                <a:cs typeface="Gill Sans"/>
                <a:sym typeface="Gill Sans"/>
              </a:rPr>
              <a:t>Når vi bruker råvarer i sesong, så er det kort vei fra havet eller jorden til bordet. Dette blir også mer bærekraftig. Det er ofte en god sammenheng mellom et bærekraftig kosthold og et helsefremmende kosthold. </a:t>
            </a:r>
            <a:endParaRPr/>
          </a:p>
          <a:p>
            <a:pPr indent="-228600" lvl="0" marL="457200" rtl="0" algn="l">
              <a:lnSpc>
                <a:spcPct val="115000"/>
              </a:lnSpc>
              <a:spcBef>
                <a:spcPts val="0"/>
              </a:spcBef>
              <a:spcAft>
                <a:spcPts val="0"/>
              </a:spcAft>
              <a:buSzPts val="1800"/>
              <a:buNone/>
            </a:pPr>
            <a:r>
              <a:t/>
            </a:r>
            <a:endParaRPr>
              <a:solidFill>
                <a:srgbClr val="1B373C"/>
              </a:solidFill>
              <a:latin typeface="Gill Sans"/>
              <a:ea typeface="Gill Sans"/>
              <a:cs typeface="Gill Sans"/>
              <a:sym typeface="Gill Sans"/>
            </a:endParaRPr>
          </a:p>
        </p:txBody>
      </p:sp>
      <p:pic>
        <p:nvPicPr>
          <p:cNvPr id="292" name="Google Shape;292;p20">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93" name="Google Shape;293;p20">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CA"/>
        </a:solidFill>
      </p:bgPr>
    </p:bg>
    <p:spTree>
      <p:nvGrpSpPr>
        <p:cNvPr id="297" name="Shape 297"/>
        <p:cNvGrpSpPr/>
        <p:nvPr/>
      </p:nvGrpSpPr>
      <p:grpSpPr>
        <a:xfrm>
          <a:off x="0" y="0"/>
          <a:ext cx="0" cy="0"/>
          <a:chOff x="0" y="0"/>
          <a:chExt cx="0" cy="0"/>
        </a:xfrm>
      </p:grpSpPr>
      <p:pic>
        <p:nvPicPr>
          <p:cNvPr id="298" name="Google Shape;298;p21">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sp>
        <p:nvSpPr>
          <p:cNvPr id="299" name="Google Shape;299;p21"/>
          <p:cNvSpPr txBox="1"/>
          <p:nvPr>
            <p:ph type="title"/>
          </p:nvPr>
        </p:nvSpPr>
        <p:spPr>
          <a:xfrm>
            <a:off x="507021" y="460027"/>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no-NO">
                <a:solidFill>
                  <a:srgbClr val="1B373C"/>
                </a:solidFill>
                <a:latin typeface="Gill Sans"/>
                <a:ea typeface="Gill Sans"/>
                <a:cs typeface="Gill Sans"/>
                <a:sym typeface="Gill Sans"/>
              </a:rPr>
              <a:t>Familiens sesongkalender </a:t>
            </a:r>
            <a:br>
              <a:rPr lang="no-NO">
                <a:solidFill>
                  <a:srgbClr val="1B373C"/>
                </a:solidFill>
                <a:latin typeface="Gill Sans"/>
                <a:ea typeface="Gill Sans"/>
                <a:cs typeface="Gill Sans"/>
                <a:sym typeface="Gill Sans"/>
              </a:rPr>
            </a:br>
            <a:r>
              <a:rPr lang="no-NO">
                <a:solidFill>
                  <a:srgbClr val="1B373C"/>
                </a:solidFill>
                <a:latin typeface="Gill Sans"/>
                <a:ea typeface="Gill Sans"/>
                <a:cs typeface="Gill Sans"/>
                <a:sym typeface="Gill Sans"/>
              </a:rPr>
              <a:t> </a:t>
            </a:r>
            <a:endParaRPr/>
          </a:p>
        </p:txBody>
      </p:sp>
      <p:sp>
        <p:nvSpPr>
          <p:cNvPr id="300" name="Google Shape;300;p21"/>
          <p:cNvSpPr/>
          <p:nvPr/>
        </p:nvSpPr>
        <p:spPr>
          <a:xfrm>
            <a:off x="5698380" y="227358"/>
            <a:ext cx="2550270" cy="1580733"/>
          </a:xfrm>
          <a:prstGeom prst="wedgeEllipseCallout">
            <a:avLst>
              <a:gd fmla="val -20833" name="adj1"/>
              <a:gd fmla="val 62500" name="adj2"/>
            </a:avLst>
          </a:prstGeom>
          <a:solidFill>
            <a:srgbClr val="DEED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Visste du at halvparten av maten vi spiser i Norge er importert? </a:t>
            </a:r>
            <a:endParaRPr/>
          </a:p>
        </p:txBody>
      </p:sp>
      <p:sp>
        <p:nvSpPr>
          <p:cNvPr id="301" name="Google Shape;301;p21"/>
          <p:cNvSpPr txBox="1"/>
          <p:nvPr/>
        </p:nvSpPr>
        <p:spPr>
          <a:xfrm>
            <a:off x="300125" y="1216767"/>
            <a:ext cx="4890220" cy="313932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no-NO" sz="1800" u="none" cap="none" strike="noStrike">
                <a:solidFill>
                  <a:srgbClr val="1B373C"/>
                </a:solidFill>
                <a:latin typeface="Gill Sans"/>
                <a:ea typeface="Gill Sans"/>
                <a:cs typeface="Gill Sans"/>
                <a:sym typeface="Gill Sans"/>
              </a:rPr>
              <a:t>Hvordan kan familien din spise mer sjømat? </a:t>
            </a:r>
            <a:endParaRPr/>
          </a:p>
          <a:p>
            <a:pPr indent="-285750" lvl="0" marL="285750" marR="0" rtl="0" algn="l">
              <a:lnSpc>
                <a:spcPct val="100000"/>
              </a:lnSpc>
              <a:spcBef>
                <a:spcPts val="0"/>
              </a:spcBef>
              <a:spcAft>
                <a:spcPts val="0"/>
              </a:spcAft>
              <a:buClr>
                <a:srgbClr val="000000"/>
              </a:buClr>
              <a:buSzPts val="1800"/>
              <a:buFont typeface="Arial"/>
              <a:buChar char="•"/>
            </a:pPr>
            <a:r>
              <a:rPr b="0" i="0" lang="no-NO" sz="1800" u="none" cap="none" strike="noStrike">
                <a:solidFill>
                  <a:srgbClr val="1B373C"/>
                </a:solidFill>
                <a:latin typeface="Gill Sans"/>
                <a:ea typeface="Gill Sans"/>
                <a:cs typeface="Gill Sans"/>
                <a:sym typeface="Gill Sans"/>
              </a:rPr>
              <a:t>Finn ut hvilke råvarer som er i sesong denne måneden.</a:t>
            </a:r>
            <a:endParaRPr/>
          </a:p>
          <a:p>
            <a:pPr indent="-285750" lvl="0" marL="285750" marR="0" rtl="0" algn="l">
              <a:lnSpc>
                <a:spcPct val="100000"/>
              </a:lnSpc>
              <a:spcBef>
                <a:spcPts val="0"/>
              </a:spcBef>
              <a:spcAft>
                <a:spcPts val="0"/>
              </a:spcAft>
              <a:buClr>
                <a:srgbClr val="000000"/>
              </a:buClr>
              <a:buSzPts val="1800"/>
              <a:buFont typeface="Arial"/>
              <a:buChar char="•"/>
            </a:pPr>
            <a:r>
              <a:rPr b="0" i="0" lang="no-NO" sz="1800" u="none" cap="none" strike="noStrike">
                <a:solidFill>
                  <a:srgbClr val="1B373C"/>
                </a:solidFill>
                <a:latin typeface="Gill Sans"/>
                <a:ea typeface="Gill Sans"/>
                <a:cs typeface="Gill Sans"/>
                <a:sym typeface="Gill Sans"/>
              </a:rPr>
              <a:t>På neste side skal du fylle inn sjømaten som familien din liker, og en type du kan utfordre familien til å smake på i hver sesong. </a:t>
            </a:r>
            <a:endParaRPr/>
          </a:p>
          <a:p>
            <a:pPr indent="-285750" lvl="0" marL="285750" marR="0" rtl="0" algn="l">
              <a:lnSpc>
                <a:spcPct val="100000"/>
              </a:lnSpc>
              <a:spcBef>
                <a:spcPts val="0"/>
              </a:spcBef>
              <a:spcAft>
                <a:spcPts val="0"/>
              </a:spcAft>
              <a:buClr>
                <a:srgbClr val="000000"/>
              </a:buClr>
              <a:buSzPts val="1800"/>
              <a:buFont typeface="Arial"/>
              <a:buChar char="•"/>
            </a:pPr>
            <a:r>
              <a:rPr b="0" i="0" lang="no-NO" sz="1800" u="none" cap="none" strike="noStrike">
                <a:solidFill>
                  <a:srgbClr val="1B373C"/>
                </a:solidFill>
                <a:latin typeface="Gill Sans"/>
                <a:ea typeface="Gill Sans"/>
                <a:cs typeface="Gill Sans"/>
                <a:sym typeface="Gill Sans"/>
              </a:rPr>
              <a:t>Du skal bruke </a:t>
            </a:r>
            <a:r>
              <a:rPr b="0" i="0" lang="no-NO" sz="1800" u="sng" cap="none" strike="noStrike">
                <a:solidFill>
                  <a:srgbClr val="0097A7"/>
                </a:solidFill>
                <a:latin typeface="Gill Sans"/>
                <a:ea typeface="Gill Sans"/>
                <a:cs typeface="Gill Sans"/>
                <a:sym typeface="Gill Sans"/>
                <a:hlinkClick r:id="rId4">
                  <a:extLst>
                    <a:ext uri="{A12FA001-AC4F-418D-AE19-62706E023703}">
                      <ahyp:hlinkClr val="tx"/>
                    </a:ext>
                  </a:extLst>
                </a:hlinkClick>
              </a:rPr>
              <a:t>www.sesongkalender.</a:t>
            </a:r>
            <a:r>
              <a:rPr b="0" i="0" lang="no-NO" sz="1800" u="sng" cap="none" strike="noStrike">
                <a:solidFill>
                  <a:srgbClr val="1B373C"/>
                </a:solidFill>
                <a:latin typeface="Gill Sans"/>
                <a:ea typeface="Gill Sans"/>
                <a:cs typeface="Gill Sans"/>
                <a:sym typeface="Gill Sans"/>
                <a:hlinkClick r:id="rId5">
                  <a:extLst>
                    <a:ext uri="{A12FA001-AC4F-418D-AE19-62706E023703}">
                      <ahyp:hlinkClr val="tx"/>
                    </a:ext>
                  </a:extLst>
                </a:hlinkClick>
              </a:rPr>
              <a:t>no</a:t>
            </a:r>
            <a:r>
              <a:rPr b="0" i="0" lang="no-NO" sz="1800" u="none" cap="none" strike="noStrike">
                <a:solidFill>
                  <a:srgbClr val="1B373C"/>
                </a:solidFill>
                <a:latin typeface="Gill Sans"/>
                <a:ea typeface="Gill Sans"/>
                <a:cs typeface="Gill Sans"/>
                <a:sym typeface="Gill Sans"/>
              </a:rPr>
              <a:t> for å løse oppgaven. </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B373C"/>
              </a:solidFill>
              <a:latin typeface="Gill Sans"/>
              <a:ea typeface="Gill Sans"/>
              <a:cs typeface="Gill Sans"/>
              <a:sym typeface="Gill Sans"/>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B373C"/>
              </a:solidFill>
              <a:latin typeface="Gill Sans"/>
              <a:ea typeface="Gill Sans"/>
              <a:cs typeface="Gill Sans"/>
              <a:sym typeface="Gill Sans"/>
            </a:endParaRPr>
          </a:p>
          <a:p>
            <a:pPr indent="0" lvl="0" marL="0" marR="0" rtl="0" algn="l">
              <a:lnSpc>
                <a:spcPct val="100000"/>
              </a:lnSpc>
              <a:spcBef>
                <a:spcPts val="0"/>
              </a:spcBef>
              <a:spcAft>
                <a:spcPts val="0"/>
              </a:spcAft>
              <a:buNone/>
            </a:pPr>
            <a:r>
              <a:t/>
            </a:r>
            <a:endParaRPr b="0" i="0" sz="1800" u="none" cap="none" strike="noStrike">
              <a:solidFill>
                <a:srgbClr val="1B373C"/>
              </a:solidFill>
              <a:latin typeface="Gill Sans"/>
              <a:ea typeface="Gill Sans"/>
              <a:cs typeface="Gill Sans"/>
              <a:sym typeface="Gill Sans"/>
            </a:endParaRPr>
          </a:p>
        </p:txBody>
      </p:sp>
      <p:pic>
        <p:nvPicPr>
          <p:cNvPr id="302" name="Google Shape;302;p21">
            <a:hlinkClick/>
          </p:cNvPr>
          <p:cNvPicPr preferRelativeResize="0"/>
          <p:nvPr/>
        </p:nvPicPr>
        <p:blipFill rotWithShape="1">
          <a:blip r:embed="rId6">
            <a:alphaModFix/>
          </a:blip>
          <a:srcRect b="0" l="0" r="0" t="0"/>
          <a:stretch/>
        </p:blipFill>
        <p:spPr>
          <a:xfrm>
            <a:off x="8066149" y="4688378"/>
            <a:ext cx="961472" cy="329004"/>
          </a:xfrm>
          <a:prstGeom prst="rect">
            <a:avLst/>
          </a:prstGeom>
          <a:noFill/>
          <a:ln>
            <a:noFill/>
          </a:ln>
        </p:spPr>
      </p:pic>
      <p:pic>
        <p:nvPicPr>
          <p:cNvPr id="303" name="Google Shape;303;p21"/>
          <p:cNvPicPr preferRelativeResize="0"/>
          <p:nvPr/>
        </p:nvPicPr>
        <p:blipFill rotWithShape="1">
          <a:blip r:embed="rId7">
            <a:alphaModFix/>
          </a:blip>
          <a:srcRect b="0" l="0" r="0" t="0"/>
          <a:stretch/>
        </p:blipFill>
        <p:spPr>
          <a:xfrm>
            <a:off x="5107522" y="2140380"/>
            <a:ext cx="3920099" cy="22157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ADEE8"/>
        </a:solidFill>
      </p:bgPr>
    </p:bg>
    <p:spTree>
      <p:nvGrpSpPr>
        <p:cNvPr id="142" name="Shape 142"/>
        <p:cNvGrpSpPr/>
        <p:nvPr/>
      </p:nvGrpSpPr>
      <p:grpSpPr>
        <a:xfrm>
          <a:off x="0" y="0"/>
          <a:ext cx="0" cy="0"/>
          <a:chOff x="0" y="0"/>
          <a:chExt cx="0" cy="0"/>
        </a:xfrm>
      </p:grpSpPr>
      <p:sp>
        <p:nvSpPr>
          <p:cNvPr id="143" name="Google Shape;143;p4"/>
          <p:cNvSpPr txBox="1"/>
          <p:nvPr/>
        </p:nvSpPr>
        <p:spPr>
          <a:xfrm>
            <a:off x="349825" y="171200"/>
            <a:ext cx="3658504"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B373C"/>
                </a:solidFill>
                <a:latin typeface="Gill Sans"/>
                <a:ea typeface="Gill Sans"/>
                <a:cs typeface="Gill Sans"/>
                <a:sym typeface="Gill Sans"/>
              </a:rPr>
              <a:t>Torsk </a:t>
            </a:r>
            <a:endParaRPr b="0" i="0" sz="4800" u="none" cap="none" strike="noStrike">
              <a:solidFill>
                <a:srgbClr val="1B373C"/>
              </a:solidFill>
              <a:latin typeface="Gill Sans"/>
              <a:ea typeface="Gill Sans"/>
              <a:cs typeface="Gill Sans"/>
              <a:sym typeface="Gill Sans"/>
            </a:endParaRPr>
          </a:p>
        </p:txBody>
      </p:sp>
      <p:sp>
        <p:nvSpPr>
          <p:cNvPr id="144" name="Google Shape;144;p4"/>
          <p:cNvSpPr/>
          <p:nvPr/>
        </p:nvSpPr>
        <p:spPr>
          <a:xfrm>
            <a:off x="284674" y="1094499"/>
            <a:ext cx="5340025" cy="3950726"/>
          </a:xfrm>
          <a:prstGeom prst="rect">
            <a:avLst/>
          </a:prstGeom>
          <a:noFill/>
          <a:ln cap="flat" cmpd="sng" w="2857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Du kjenner igjen torsken på skjeggtråden på haken. Dette er sanseorganet til torsken. Den brukes til å lukte seg fram til mat. Torskefisket har vært svært viktig for kystbefolkningen. Torsken er en tilpasningsdyktig fisk som finnes i ulike i miljøet. </a:t>
            </a:r>
            <a:endParaRPr/>
          </a:p>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Vi har to typer torsk: de som hvert år reiser hundrevis av mil for å gyte(skreien) og de som </a:t>
            </a:r>
            <a:r>
              <a:rPr lang="no-NO">
                <a:solidFill>
                  <a:srgbClr val="1B373C"/>
                </a:solidFill>
                <a:latin typeface="Gill Sans"/>
                <a:ea typeface="Gill Sans"/>
                <a:cs typeface="Gill Sans"/>
                <a:sym typeface="Gill Sans"/>
              </a:rPr>
              <a:t>lever</a:t>
            </a:r>
            <a:r>
              <a:rPr b="0" i="0" lang="no-NO" sz="1400" u="none" cap="none" strike="noStrike">
                <a:solidFill>
                  <a:srgbClr val="1B373C"/>
                </a:solidFill>
                <a:latin typeface="Gill Sans"/>
                <a:ea typeface="Gill Sans"/>
                <a:cs typeface="Gill Sans"/>
                <a:sym typeface="Gill Sans"/>
              </a:rPr>
              <a:t> hele livet sitt i samme område(kysttorsken). </a:t>
            </a:r>
            <a:endParaRPr/>
          </a:p>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Torsken har alltid vært viktig for oss nordmenn som en handelsvare, o</a:t>
            </a:r>
            <a:r>
              <a:rPr lang="no-NO">
                <a:solidFill>
                  <a:srgbClr val="1B373C"/>
                </a:solidFill>
                <a:latin typeface="Gill Sans"/>
                <a:ea typeface="Gill Sans"/>
                <a:cs typeface="Gill Sans"/>
                <a:sym typeface="Gill Sans"/>
              </a:rPr>
              <a:t>g</a:t>
            </a:r>
            <a:r>
              <a:rPr b="0" i="0" lang="no-NO" sz="1400" u="none" cap="none" strike="noStrike">
                <a:solidFill>
                  <a:srgbClr val="1B373C"/>
                </a:solidFill>
                <a:latin typeface="Gill Sans"/>
                <a:ea typeface="Gill Sans"/>
                <a:cs typeface="Gill Sans"/>
                <a:sym typeface="Gill Sans"/>
              </a:rPr>
              <a:t> vi </a:t>
            </a:r>
            <a:r>
              <a:rPr lang="no-NO">
                <a:solidFill>
                  <a:srgbClr val="1B373C"/>
                </a:solidFill>
                <a:latin typeface="Gill Sans"/>
                <a:ea typeface="Gill Sans"/>
                <a:cs typeface="Gill Sans"/>
                <a:sym typeface="Gill Sans"/>
              </a:rPr>
              <a:t>eksporterer</a:t>
            </a:r>
            <a:r>
              <a:rPr b="0" i="0" lang="no-NO" sz="1400" u="none" cap="none" strike="noStrike">
                <a:solidFill>
                  <a:srgbClr val="1B373C"/>
                </a:solidFill>
                <a:latin typeface="Gill Sans"/>
                <a:ea typeface="Gill Sans"/>
                <a:cs typeface="Gill Sans"/>
                <a:sym typeface="Gill Sans"/>
              </a:rPr>
              <a:t> den blant annet til Brasil, Spania, Portugal, og store deler av Afrika og Karibien.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p>
            <a:pPr indent="0" lvl="0" marL="0" marR="0" rtl="0" algn="l">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Visste du at ...</a:t>
            </a:r>
            <a:endParaRPr/>
          </a:p>
          <a:p>
            <a:pPr indent="0" lvl="0" marL="0" marR="0" rtl="0" algn="l">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en gammel tommelfingerregel sier at torsk har ypperlig </a:t>
            </a:r>
            <a:endParaRPr/>
          </a:p>
          <a:p>
            <a:pPr indent="0" lvl="0" marL="0" marR="0" rtl="0" algn="l">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kvalitet i alle måneder med ”r”.</a:t>
            </a:r>
            <a:endParaRPr b="0" i="0" sz="1400" u="none" cap="none" strike="noStrike">
              <a:solidFill>
                <a:srgbClr val="1B373C"/>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p:txBody>
      </p:sp>
      <p:pic>
        <p:nvPicPr>
          <p:cNvPr id="145" name="Google Shape;145;p4">
            <a:hlinkClick/>
          </p:cNvPr>
          <p:cNvPicPr preferRelativeResize="0"/>
          <p:nvPr/>
        </p:nvPicPr>
        <p:blipFill rotWithShape="1">
          <a:blip r:embed="rId3">
            <a:alphaModFix/>
          </a:blip>
          <a:srcRect b="0" l="7976" r="9632" t="0"/>
          <a:stretch/>
        </p:blipFill>
        <p:spPr>
          <a:xfrm>
            <a:off x="8371794" y="-14542"/>
            <a:ext cx="707362" cy="858534"/>
          </a:xfrm>
          <a:prstGeom prst="rect">
            <a:avLst/>
          </a:prstGeom>
          <a:noFill/>
          <a:ln>
            <a:noFill/>
          </a:ln>
        </p:spPr>
      </p:pic>
      <p:sp>
        <p:nvSpPr>
          <p:cNvPr id="146" name="Google Shape;146;p4"/>
          <p:cNvSpPr/>
          <p:nvPr/>
        </p:nvSpPr>
        <p:spPr>
          <a:xfrm>
            <a:off x="5795762" y="140917"/>
            <a:ext cx="1611354" cy="703075"/>
          </a:xfrm>
          <a:prstGeom prst="wedgeEllipseCallout">
            <a:avLst>
              <a:gd fmla="val -20833" name="adj1"/>
              <a:gd fmla="val 62500" name="adj2"/>
            </a:avLst>
          </a:prstGeom>
          <a:solidFill>
            <a:srgbClr val="AADE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Leseoppdrag </a:t>
            </a:r>
            <a:endParaRPr/>
          </a:p>
        </p:txBody>
      </p:sp>
      <p:pic>
        <p:nvPicPr>
          <p:cNvPr id="147" name="Google Shape;147;p4"/>
          <p:cNvPicPr preferRelativeResize="0"/>
          <p:nvPr/>
        </p:nvPicPr>
        <p:blipFill rotWithShape="1">
          <a:blip r:embed="rId4">
            <a:alphaModFix/>
          </a:blip>
          <a:srcRect b="0" l="0" r="0" t="0"/>
          <a:stretch/>
        </p:blipFill>
        <p:spPr>
          <a:xfrm>
            <a:off x="6179979" y="1886409"/>
            <a:ext cx="2366906" cy="2366906"/>
          </a:xfrm>
          <a:prstGeom prst="rect">
            <a:avLst/>
          </a:prstGeom>
          <a:noFill/>
          <a:ln>
            <a:noFill/>
          </a:ln>
        </p:spPr>
      </p:pic>
      <p:pic>
        <p:nvPicPr>
          <p:cNvPr id="148" name="Google Shape;148;p4">
            <a:hlinkClick/>
          </p:cNvPr>
          <p:cNvPicPr preferRelativeResize="0"/>
          <p:nvPr/>
        </p:nvPicPr>
        <p:blipFill rotWithShape="1">
          <a:blip r:embed="rId5">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CA">
            <a:alpha val="88235"/>
          </a:srgbClr>
        </a:solidFill>
      </p:bgPr>
    </p:bg>
    <p:spTree>
      <p:nvGrpSpPr>
        <p:cNvPr id="307" name="Shape 307"/>
        <p:cNvGrpSpPr/>
        <p:nvPr/>
      </p:nvGrpSpPr>
      <p:grpSpPr>
        <a:xfrm>
          <a:off x="0" y="0"/>
          <a:ext cx="0" cy="0"/>
          <a:chOff x="0" y="0"/>
          <a:chExt cx="0" cy="0"/>
        </a:xfrm>
      </p:grpSpPr>
      <p:pic>
        <p:nvPicPr>
          <p:cNvPr id="308" name="Google Shape;308;p22">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sp>
        <p:nvSpPr>
          <p:cNvPr id="309" name="Google Shape;309;p22"/>
          <p:cNvSpPr/>
          <p:nvPr/>
        </p:nvSpPr>
        <p:spPr>
          <a:xfrm>
            <a:off x="586353" y="222226"/>
            <a:ext cx="2497810" cy="2235152"/>
          </a:xfrm>
          <a:prstGeom prst="ellipse">
            <a:avLst/>
          </a:prstGeom>
          <a:solidFill>
            <a:srgbClr val="DEED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800" u="none" cap="none" strike="noStrike">
                <a:solidFill>
                  <a:srgbClr val="1B373C"/>
                </a:solidFill>
                <a:latin typeface="Gill Sans"/>
                <a:ea typeface="Gill Sans"/>
                <a:cs typeface="Gill Sans"/>
                <a:sym typeface="Gill Sans"/>
              </a:rPr>
              <a:t>Vinter </a:t>
            </a:r>
            <a:endParaRPr/>
          </a:p>
        </p:txBody>
      </p:sp>
      <p:sp>
        <p:nvSpPr>
          <p:cNvPr id="310" name="Google Shape;310;p22"/>
          <p:cNvSpPr/>
          <p:nvPr/>
        </p:nvSpPr>
        <p:spPr>
          <a:xfrm>
            <a:off x="586353" y="2727073"/>
            <a:ext cx="2497810" cy="2235152"/>
          </a:xfrm>
          <a:prstGeom prst="ellipse">
            <a:avLst/>
          </a:prstGeom>
          <a:solidFill>
            <a:srgbClr val="DEED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800" u="none" cap="none" strike="noStrike">
                <a:solidFill>
                  <a:srgbClr val="1B373C"/>
                </a:solidFill>
                <a:latin typeface="Gill Sans"/>
                <a:ea typeface="Gill Sans"/>
                <a:cs typeface="Gill Sans"/>
                <a:sym typeface="Gill Sans"/>
              </a:rPr>
              <a:t>Vår </a:t>
            </a:r>
            <a:endParaRPr b="0" i="0" sz="1800" u="none" cap="none" strike="noStrike">
              <a:solidFill>
                <a:schemeClr val="lt1"/>
              </a:solidFill>
              <a:latin typeface="Gill Sans"/>
              <a:ea typeface="Gill Sans"/>
              <a:cs typeface="Gill Sans"/>
              <a:sym typeface="Gill Sans"/>
            </a:endParaRPr>
          </a:p>
        </p:txBody>
      </p:sp>
      <p:sp>
        <p:nvSpPr>
          <p:cNvPr id="311" name="Google Shape;311;p22"/>
          <p:cNvSpPr/>
          <p:nvPr/>
        </p:nvSpPr>
        <p:spPr>
          <a:xfrm>
            <a:off x="5437325" y="222226"/>
            <a:ext cx="2497810" cy="2235152"/>
          </a:xfrm>
          <a:prstGeom prst="ellipse">
            <a:avLst/>
          </a:prstGeom>
          <a:solidFill>
            <a:srgbClr val="DEED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800" u="none" cap="none" strike="noStrike">
                <a:solidFill>
                  <a:srgbClr val="1B373C"/>
                </a:solidFill>
                <a:latin typeface="Gill Sans"/>
                <a:ea typeface="Gill Sans"/>
                <a:cs typeface="Gill Sans"/>
                <a:sym typeface="Gill Sans"/>
              </a:rPr>
              <a:t>Sommer </a:t>
            </a:r>
            <a:endParaRPr b="0" i="0" sz="1800" u="none" cap="none" strike="noStrike">
              <a:solidFill>
                <a:schemeClr val="lt1"/>
              </a:solidFill>
              <a:latin typeface="Gill Sans"/>
              <a:ea typeface="Gill Sans"/>
              <a:cs typeface="Gill Sans"/>
              <a:sym typeface="Gill Sans"/>
            </a:endParaRPr>
          </a:p>
        </p:txBody>
      </p:sp>
      <p:sp>
        <p:nvSpPr>
          <p:cNvPr id="312" name="Google Shape;312;p22"/>
          <p:cNvSpPr/>
          <p:nvPr/>
        </p:nvSpPr>
        <p:spPr>
          <a:xfrm>
            <a:off x="5437325" y="2727073"/>
            <a:ext cx="2497810" cy="2235152"/>
          </a:xfrm>
          <a:prstGeom prst="ellipse">
            <a:avLst/>
          </a:prstGeom>
          <a:solidFill>
            <a:srgbClr val="DEED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800" u="none" cap="none" strike="noStrike">
                <a:solidFill>
                  <a:srgbClr val="1B373C"/>
                </a:solidFill>
                <a:latin typeface="Gill Sans"/>
                <a:ea typeface="Gill Sans"/>
                <a:cs typeface="Gill Sans"/>
                <a:sym typeface="Gill Sans"/>
              </a:rPr>
              <a:t>Høst </a:t>
            </a:r>
            <a:endParaRPr b="0" i="0" sz="1800" u="none" cap="none" strike="noStrike">
              <a:solidFill>
                <a:schemeClr val="lt1"/>
              </a:solidFill>
              <a:latin typeface="Gill Sans"/>
              <a:ea typeface="Gill Sans"/>
              <a:cs typeface="Gill Sans"/>
              <a:sym typeface="Gill Sans"/>
            </a:endParaRPr>
          </a:p>
        </p:txBody>
      </p:sp>
      <p:pic>
        <p:nvPicPr>
          <p:cNvPr id="313" name="Google Shape;313;p22">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
        <p:nvSpPr>
          <p:cNvPr id="314" name="Google Shape;314;p22"/>
          <p:cNvSpPr/>
          <p:nvPr/>
        </p:nvSpPr>
        <p:spPr>
          <a:xfrm>
            <a:off x="3403038" y="2220212"/>
            <a:ext cx="2034287" cy="703075"/>
          </a:xfrm>
          <a:prstGeom prst="wedgeEllipseCallout">
            <a:avLst>
              <a:gd fmla="val -20833" name="adj1"/>
              <a:gd fmla="val 62500" name="adj2"/>
            </a:avLst>
          </a:prstGeom>
          <a:solidFill>
            <a:srgbClr val="DEEDE8">
              <a:alpha val="98823"/>
            </a:srgbClr>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Skriveoppdrag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73C"/>
        </a:solidFill>
      </p:bgPr>
    </p:bg>
    <p:spTree>
      <p:nvGrpSpPr>
        <p:cNvPr id="318" name="Shape 318"/>
        <p:cNvGrpSpPr/>
        <p:nvPr/>
      </p:nvGrpSpPr>
      <p:grpSpPr>
        <a:xfrm>
          <a:off x="0" y="0"/>
          <a:ext cx="0" cy="0"/>
          <a:chOff x="0" y="0"/>
          <a:chExt cx="0" cy="0"/>
        </a:xfrm>
      </p:grpSpPr>
      <p:sp>
        <p:nvSpPr>
          <p:cNvPr id="319" name="Google Shape;319;p23"/>
          <p:cNvSpPr txBox="1"/>
          <p:nvPr/>
        </p:nvSpPr>
        <p:spPr>
          <a:xfrm>
            <a:off x="349824" y="171200"/>
            <a:ext cx="6063501"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EBEFCA"/>
                </a:solidFill>
                <a:latin typeface="Gill Sans"/>
                <a:ea typeface="Gill Sans"/>
                <a:cs typeface="Gill Sans"/>
                <a:sym typeface="Gill Sans"/>
              </a:rPr>
              <a:t>Fremtiden din </a:t>
            </a:r>
            <a:endParaRPr b="0" i="0" sz="4800" u="none" cap="none" strike="noStrike">
              <a:solidFill>
                <a:srgbClr val="EBEFCA"/>
              </a:solidFill>
              <a:latin typeface="Gill Sans"/>
              <a:ea typeface="Gill Sans"/>
              <a:cs typeface="Gill Sans"/>
              <a:sym typeface="Gill Sans"/>
            </a:endParaRPr>
          </a:p>
        </p:txBody>
      </p:sp>
      <p:pic>
        <p:nvPicPr>
          <p:cNvPr id="320" name="Google Shape;320;p23">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descr="NHO_Reiseliv_RGB_negativ.png" id="321" name="Google Shape;321;p23">
            <a:hlinkClick/>
          </p:cNvPr>
          <p:cNvPicPr preferRelativeResize="0"/>
          <p:nvPr/>
        </p:nvPicPr>
        <p:blipFill rotWithShape="1">
          <a:blip r:embed="rId4">
            <a:alphaModFix/>
          </a:blip>
          <a:srcRect b="0" l="0" r="0" t="0"/>
          <a:stretch/>
        </p:blipFill>
        <p:spPr>
          <a:xfrm>
            <a:off x="8035229" y="4725001"/>
            <a:ext cx="975491" cy="268455"/>
          </a:xfrm>
          <a:prstGeom prst="rect">
            <a:avLst/>
          </a:prstGeom>
          <a:noFill/>
          <a:ln>
            <a:noFill/>
          </a:ln>
        </p:spPr>
      </p:pic>
      <p:sp>
        <p:nvSpPr>
          <p:cNvPr id="322" name="Google Shape;322;p23"/>
          <p:cNvSpPr txBox="1"/>
          <p:nvPr/>
        </p:nvSpPr>
        <p:spPr>
          <a:xfrm>
            <a:off x="349824" y="1146155"/>
            <a:ext cx="784060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no-NO" sz="1400" u="none" cap="none" strike="noStrike">
                <a:solidFill>
                  <a:srgbClr val="EBEFCA"/>
                </a:solidFill>
                <a:latin typeface="Gill Sans"/>
                <a:ea typeface="Gill Sans"/>
                <a:cs typeface="Gill Sans"/>
                <a:sym typeface="Gill Sans"/>
              </a:rPr>
              <a:t>Hvilken vei har du tenkt å gå videre? Og hvilke faktorer er viktig for at ditt yrkesvalg?</a:t>
            </a:r>
            <a:endParaRPr/>
          </a:p>
          <a:p>
            <a:pPr indent="0" lvl="0" marL="0" marR="0" rtl="0" algn="l">
              <a:lnSpc>
                <a:spcPct val="100000"/>
              </a:lnSpc>
              <a:spcBef>
                <a:spcPts val="0"/>
              </a:spcBef>
              <a:spcAft>
                <a:spcPts val="0"/>
              </a:spcAft>
              <a:buNone/>
            </a:pPr>
            <a:r>
              <a:rPr b="0" i="0" lang="no-NO" sz="1400" u="none" cap="none" strike="noStrike">
                <a:solidFill>
                  <a:srgbClr val="EBEFCA"/>
                </a:solidFill>
                <a:latin typeface="Gill Sans"/>
                <a:ea typeface="Gill Sans"/>
                <a:cs typeface="Gill Sans"/>
                <a:sym typeface="Gill Sans"/>
              </a:rPr>
              <a:t>Se videoene under for å få et innblikk i hvilken muligheter som ligger i mat- og restaurantfag og fiskerifag </a:t>
            </a:r>
            <a:endParaRPr/>
          </a:p>
        </p:txBody>
      </p:sp>
      <p:pic>
        <p:nvPicPr>
          <p:cNvPr descr="Smak deg frem. Velg restaurant- og matfag" id="323" name="Google Shape;323;p23"/>
          <p:cNvPicPr preferRelativeResize="0"/>
          <p:nvPr/>
        </p:nvPicPr>
        <p:blipFill rotWithShape="1">
          <a:blip r:embed="rId5">
            <a:alphaModFix/>
          </a:blip>
          <a:srcRect b="0" l="0" r="0" t="0"/>
          <a:stretch/>
        </p:blipFill>
        <p:spPr>
          <a:xfrm>
            <a:off x="485648" y="1904762"/>
            <a:ext cx="2540000" cy="1435100"/>
          </a:xfrm>
          <a:prstGeom prst="rect">
            <a:avLst/>
          </a:prstGeom>
          <a:noFill/>
          <a:ln>
            <a:noFill/>
          </a:ln>
        </p:spPr>
      </p:pic>
      <p:pic>
        <p:nvPicPr>
          <p:cNvPr descr="Reklamefilm 2021" id="324" name="Google Shape;324;p23"/>
          <p:cNvPicPr preferRelativeResize="0"/>
          <p:nvPr/>
        </p:nvPicPr>
        <p:blipFill rotWithShape="1">
          <a:blip r:embed="rId6">
            <a:alphaModFix/>
          </a:blip>
          <a:srcRect b="0" l="0" r="0" t="0"/>
          <a:stretch/>
        </p:blipFill>
        <p:spPr>
          <a:xfrm>
            <a:off x="3302000" y="1904762"/>
            <a:ext cx="2540000" cy="1435100"/>
          </a:xfrm>
          <a:prstGeom prst="rect">
            <a:avLst/>
          </a:prstGeom>
          <a:noFill/>
          <a:ln>
            <a:noFill/>
          </a:ln>
        </p:spPr>
      </p:pic>
      <p:pic>
        <p:nvPicPr>
          <p:cNvPr descr="Et hav av muligheter" id="325" name="Google Shape;325;p23"/>
          <p:cNvPicPr preferRelativeResize="0"/>
          <p:nvPr/>
        </p:nvPicPr>
        <p:blipFill rotWithShape="1">
          <a:blip r:embed="rId7">
            <a:alphaModFix/>
          </a:blip>
          <a:srcRect b="0" l="0" r="0" t="0"/>
          <a:stretch/>
        </p:blipFill>
        <p:spPr>
          <a:xfrm>
            <a:off x="6118352" y="1904762"/>
            <a:ext cx="2540000" cy="1435100"/>
          </a:xfrm>
          <a:prstGeom prst="rect">
            <a:avLst/>
          </a:prstGeom>
          <a:noFill/>
          <a:ln>
            <a:noFill/>
          </a:ln>
        </p:spPr>
      </p:pic>
      <p:pic>
        <p:nvPicPr>
          <p:cNvPr descr="Kokk - restaurant- og matfag" id="326" name="Google Shape;326;p23"/>
          <p:cNvPicPr preferRelativeResize="0"/>
          <p:nvPr/>
        </p:nvPicPr>
        <p:blipFill rotWithShape="1">
          <a:blip r:embed="rId8">
            <a:alphaModFix/>
          </a:blip>
          <a:srcRect b="0" l="0" r="0" t="0"/>
          <a:stretch/>
        </p:blipFill>
        <p:spPr>
          <a:xfrm>
            <a:off x="485648" y="3537200"/>
            <a:ext cx="2540000" cy="143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73C"/>
        </a:solidFill>
      </p:bgPr>
    </p:bg>
    <p:spTree>
      <p:nvGrpSpPr>
        <p:cNvPr id="330" name="Shape 330"/>
        <p:cNvGrpSpPr/>
        <p:nvPr/>
      </p:nvGrpSpPr>
      <p:grpSpPr>
        <a:xfrm>
          <a:off x="0" y="0"/>
          <a:ext cx="0" cy="0"/>
          <a:chOff x="0" y="0"/>
          <a:chExt cx="0" cy="0"/>
        </a:xfrm>
      </p:grpSpPr>
      <p:sp>
        <p:nvSpPr>
          <p:cNvPr id="331" name="Google Shape;331;p24"/>
          <p:cNvSpPr txBox="1"/>
          <p:nvPr>
            <p:ph idx="1" type="body"/>
          </p:nvPr>
        </p:nvSpPr>
        <p:spPr>
          <a:xfrm>
            <a:off x="311700" y="1152475"/>
            <a:ext cx="5101548" cy="3416400"/>
          </a:xfrm>
          <a:prstGeom prst="rect">
            <a:avLst/>
          </a:prstGeom>
          <a:solidFill>
            <a:srgbClr val="1B373C"/>
          </a:solidFill>
          <a:ln>
            <a:noFill/>
          </a:ln>
        </p:spPr>
        <p:txBody>
          <a:bodyPr anchorCtr="0" anchor="t" bIns="91425" lIns="91425" spcFirstLastPara="1" rIns="91425" wrap="square" tIns="91425">
            <a:normAutofit fontScale="92500" lnSpcReduction="20000"/>
          </a:bodyPr>
          <a:lstStyle/>
          <a:p>
            <a:pPr indent="-733425" lvl="0" marL="742950" rtl="0" algn="l">
              <a:lnSpc>
                <a:spcPct val="100000"/>
              </a:lnSpc>
              <a:spcBef>
                <a:spcPts val="0"/>
              </a:spcBef>
              <a:spcAft>
                <a:spcPts val="0"/>
              </a:spcAft>
              <a:buClr>
                <a:srgbClr val="0097A7"/>
              </a:buClr>
              <a:buSzPct val="100000"/>
              <a:buFont typeface="Gill Sans"/>
              <a:buAutoNum type="arabicPeriod"/>
            </a:pPr>
            <a:r>
              <a:rPr lang="no-NO" sz="2000" u="sng">
                <a:solidFill>
                  <a:srgbClr val="0097A7"/>
                </a:solidFill>
                <a:latin typeface="Gill Sans"/>
                <a:ea typeface="Gill Sans"/>
                <a:cs typeface="Gill Sans"/>
                <a:sym typeface="Gill Sans"/>
                <a:hlinkClick r:id="rId3">
                  <a:extLst>
                    <a:ext uri="{A12FA001-AC4F-418D-AE19-62706E023703}">
                      <ahyp:hlinkClr val="tx"/>
                    </a:ext>
                  </a:extLst>
                </a:hlinkClick>
              </a:rPr>
              <a:t>Se filmen med Hanna og Magnus</a:t>
            </a:r>
            <a:r>
              <a:rPr lang="no-NO" sz="2000" u="sng">
                <a:solidFill>
                  <a:srgbClr val="EBEFCA"/>
                </a:solidFill>
                <a:latin typeface="Gill Sans"/>
                <a:ea typeface="Gill Sans"/>
                <a:cs typeface="Gill Sans"/>
                <a:sym typeface="Gill Sans"/>
                <a:hlinkClick r:id="rId4">
                  <a:extLst>
                    <a:ext uri="{A12FA001-AC4F-418D-AE19-62706E023703}">
                      <ahyp:hlinkClr val="tx"/>
                    </a:ext>
                  </a:extLst>
                </a:hlinkClick>
              </a:rPr>
              <a:t> </a:t>
            </a:r>
            <a:endParaRPr sz="2000">
              <a:solidFill>
                <a:srgbClr val="EBEFCA"/>
              </a:solidFill>
              <a:latin typeface="Gill Sans"/>
              <a:ea typeface="Gill Sans"/>
              <a:cs typeface="Gill Sans"/>
              <a:sym typeface="Gill Sans"/>
            </a:endParaRPr>
          </a:p>
          <a:p>
            <a:pPr indent="-733425" lvl="0" marL="742950" rtl="0" algn="l">
              <a:lnSpc>
                <a:spcPct val="100000"/>
              </a:lnSpc>
              <a:spcBef>
                <a:spcPts val="0"/>
              </a:spcBef>
              <a:spcAft>
                <a:spcPts val="0"/>
              </a:spcAft>
              <a:buClr>
                <a:srgbClr val="EBEFCA"/>
              </a:buClr>
              <a:buSzPct val="100000"/>
              <a:buFont typeface="Gill Sans"/>
              <a:buAutoNum type="arabicPeriod"/>
            </a:pPr>
            <a:r>
              <a:rPr lang="no-NO" sz="2000">
                <a:solidFill>
                  <a:srgbClr val="EBEFCA"/>
                </a:solidFill>
                <a:latin typeface="Gill Sans"/>
                <a:ea typeface="Gill Sans"/>
                <a:cs typeface="Gill Sans"/>
                <a:sym typeface="Gill Sans"/>
              </a:rPr>
              <a:t>På portalen </a:t>
            </a:r>
            <a:r>
              <a:rPr lang="no-NO" sz="2000" u="sng">
                <a:solidFill>
                  <a:srgbClr val="EBEFCA"/>
                </a:solidFill>
                <a:latin typeface="Gill Sans"/>
                <a:ea typeface="Gill Sans"/>
                <a:cs typeface="Gill Sans"/>
                <a:sym typeface="Gill Sans"/>
                <a:hlinkClick r:id="rId5">
                  <a:extLst>
                    <a:ext uri="{A12FA001-AC4F-418D-AE19-62706E023703}">
                      <ahyp:hlinkClr val="tx"/>
                    </a:ext>
                  </a:extLst>
                </a:hlinkClick>
              </a:rPr>
              <a:t>Smak deg frem</a:t>
            </a:r>
            <a:r>
              <a:rPr lang="no-NO" sz="2000">
                <a:solidFill>
                  <a:srgbClr val="EBEFCA"/>
                </a:solidFill>
                <a:latin typeface="Gill Sans"/>
                <a:ea typeface="Gill Sans"/>
                <a:cs typeface="Gill Sans"/>
                <a:sym typeface="Gill Sans"/>
              </a:rPr>
              <a:t> blir du kjent med ungdommene Jenny, Bryan-William, Petter, Hedda, Magnus og Lava. De har alle bestemt seg for en karriere innen mat- og måltidsbransjen. </a:t>
            </a:r>
            <a:endParaRPr/>
          </a:p>
          <a:p>
            <a:pPr indent="-733425" lvl="0" marL="742950" rtl="0" algn="l">
              <a:lnSpc>
                <a:spcPct val="100000"/>
              </a:lnSpc>
              <a:spcBef>
                <a:spcPts val="0"/>
              </a:spcBef>
              <a:spcAft>
                <a:spcPts val="0"/>
              </a:spcAft>
              <a:buClr>
                <a:srgbClr val="EBEFCA"/>
              </a:buClr>
              <a:buSzPct val="100000"/>
              <a:buFont typeface="Gill Sans"/>
              <a:buAutoNum type="arabicPeriod"/>
            </a:pPr>
            <a:r>
              <a:rPr lang="no-NO" sz="2000">
                <a:solidFill>
                  <a:srgbClr val="EBEFCA"/>
                </a:solidFill>
                <a:latin typeface="Gill Sans"/>
                <a:ea typeface="Gill Sans"/>
                <a:cs typeface="Gill Sans"/>
                <a:sym typeface="Gill Sans"/>
              </a:rPr>
              <a:t>Gå inn på </a:t>
            </a:r>
            <a:r>
              <a:rPr lang="no-NO" sz="2000" u="sng">
                <a:solidFill>
                  <a:srgbClr val="EBEFCA"/>
                </a:solidFill>
                <a:latin typeface="Gill Sans"/>
                <a:ea typeface="Gill Sans"/>
                <a:cs typeface="Gill Sans"/>
                <a:sym typeface="Gill Sans"/>
              </a:rPr>
              <a:t>netts</a:t>
            </a:r>
            <a:r>
              <a:rPr lang="no-NO" sz="2000" u="sng">
                <a:solidFill>
                  <a:srgbClr val="EBEFCA"/>
                </a:solidFill>
                <a:latin typeface="Gill Sans"/>
                <a:ea typeface="Gill Sans"/>
                <a:cs typeface="Gill Sans"/>
                <a:sym typeface="Gill Sans"/>
                <a:hlinkClick r:id="rId6">
                  <a:extLst>
                    <a:ext uri="{A12FA001-AC4F-418D-AE19-62706E023703}">
                      <ahyp:hlinkClr val="tx"/>
                    </a:ext>
                  </a:extLst>
                </a:hlinkClick>
              </a:rPr>
              <a:t>iden</a:t>
            </a:r>
            <a:r>
              <a:rPr lang="no-NO" sz="2000">
                <a:solidFill>
                  <a:srgbClr val="EBEFCA"/>
                </a:solidFill>
                <a:latin typeface="Gill Sans"/>
                <a:ea typeface="Gill Sans"/>
                <a:cs typeface="Gill Sans"/>
                <a:sym typeface="Gill Sans"/>
              </a:rPr>
              <a:t>, og les artiklene. </a:t>
            </a:r>
            <a:endParaRPr/>
          </a:p>
          <a:p>
            <a:pPr indent="-733425" lvl="0" marL="742950" rtl="0" algn="l">
              <a:lnSpc>
                <a:spcPct val="100000"/>
              </a:lnSpc>
              <a:spcBef>
                <a:spcPts val="0"/>
              </a:spcBef>
              <a:spcAft>
                <a:spcPts val="0"/>
              </a:spcAft>
              <a:buClr>
                <a:srgbClr val="EBEFCA"/>
              </a:buClr>
              <a:buSzPct val="100000"/>
              <a:buFont typeface="Gill Sans"/>
              <a:buAutoNum type="arabicPeriod"/>
            </a:pPr>
            <a:r>
              <a:rPr lang="no-NO" sz="2000">
                <a:solidFill>
                  <a:srgbClr val="EBEFCA"/>
                </a:solidFill>
                <a:latin typeface="Gill Sans"/>
                <a:ea typeface="Gill Sans"/>
                <a:cs typeface="Gill Sans"/>
                <a:sym typeface="Gill Sans"/>
              </a:rPr>
              <a:t>Tenk på hva som hva viktig for deg når du skal velge utdanningsprogram innen 1. mars i 10. klasse? </a:t>
            </a:r>
            <a:endParaRPr/>
          </a:p>
          <a:p>
            <a:pPr indent="0" lvl="0" marL="0" rtl="0" algn="l">
              <a:lnSpc>
                <a:spcPct val="100000"/>
              </a:lnSpc>
              <a:spcBef>
                <a:spcPts val="0"/>
              </a:spcBef>
              <a:spcAft>
                <a:spcPts val="0"/>
              </a:spcAft>
              <a:buClr>
                <a:schemeClr val="dk2"/>
              </a:buClr>
              <a:buSzPct val="100000"/>
              <a:buNone/>
            </a:pPr>
            <a:r>
              <a:t/>
            </a:r>
            <a:endParaRPr sz="2000">
              <a:solidFill>
                <a:srgbClr val="EBEFCA"/>
              </a:solidFill>
              <a:latin typeface="Gill Sans"/>
              <a:ea typeface="Gill Sans"/>
              <a:cs typeface="Gill Sans"/>
              <a:sym typeface="Gill Sans"/>
            </a:endParaRPr>
          </a:p>
          <a:p>
            <a:pPr indent="0" lvl="0" marL="114300" rtl="0" algn="l">
              <a:lnSpc>
                <a:spcPct val="115000"/>
              </a:lnSpc>
              <a:spcBef>
                <a:spcPts val="0"/>
              </a:spcBef>
              <a:spcAft>
                <a:spcPts val="0"/>
              </a:spcAft>
              <a:buSzPct val="90000"/>
              <a:buNone/>
            </a:pPr>
            <a:r>
              <a:t/>
            </a:r>
            <a:endParaRPr sz="2000">
              <a:solidFill>
                <a:srgbClr val="EBEFCA"/>
              </a:solidFill>
              <a:latin typeface="Gill Sans"/>
              <a:ea typeface="Gill Sans"/>
              <a:cs typeface="Gill Sans"/>
              <a:sym typeface="Gill Sans"/>
            </a:endParaRPr>
          </a:p>
          <a:p>
            <a:pPr indent="-615950" lvl="0" marL="742950" rtl="0" algn="l">
              <a:lnSpc>
                <a:spcPct val="100000"/>
              </a:lnSpc>
              <a:spcBef>
                <a:spcPts val="0"/>
              </a:spcBef>
              <a:spcAft>
                <a:spcPts val="0"/>
              </a:spcAft>
              <a:buClr>
                <a:schemeClr val="dk2"/>
              </a:buClr>
              <a:buSzPct val="100000"/>
              <a:buFont typeface="Arial"/>
              <a:buNone/>
            </a:pPr>
            <a:r>
              <a:t/>
            </a:r>
            <a:endParaRPr sz="2000">
              <a:solidFill>
                <a:srgbClr val="EBEFCA"/>
              </a:solidFill>
              <a:latin typeface="Gill Sans"/>
              <a:ea typeface="Gill Sans"/>
              <a:cs typeface="Gill Sans"/>
              <a:sym typeface="Gill Sans"/>
            </a:endParaRPr>
          </a:p>
          <a:p>
            <a:pPr indent="-615950" lvl="0" marL="742950" rtl="0" algn="l">
              <a:lnSpc>
                <a:spcPct val="100000"/>
              </a:lnSpc>
              <a:spcBef>
                <a:spcPts val="0"/>
              </a:spcBef>
              <a:spcAft>
                <a:spcPts val="0"/>
              </a:spcAft>
              <a:buClr>
                <a:schemeClr val="dk2"/>
              </a:buClr>
              <a:buSzPct val="100000"/>
              <a:buFont typeface="Arial"/>
              <a:buNone/>
            </a:pPr>
            <a:r>
              <a:t/>
            </a:r>
            <a:endParaRPr sz="2000">
              <a:solidFill>
                <a:srgbClr val="EBEFCA"/>
              </a:solidFill>
              <a:latin typeface="Gill Sans"/>
              <a:ea typeface="Gill Sans"/>
              <a:cs typeface="Gill Sans"/>
              <a:sym typeface="Gill Sans"/>
            </a:endParaRPr>
          </a:p>
        </p:txBody>
      </p:sp>
      <p:pic>
        <p:nvPicPr>
          <p:cNvPr id="332" name="Google Shape;332;p24">
            <a:hlinkClick/>
          </p:cNvPr>
          <p:cNvPicPr preferRelativeResize="0"/>
          <p:nvPr/>
        </p:nvPicPr>
        <p:blipFill rotWithShape="1">
          <a:blip r:embed="rId7">
            <a:alphaModFix/>
          </a:blip>
          <a:srcRect b="0" l="0" r="0" t="0"/>
          <a:stretch/>
        </p:blipFill>
        <p:spPr>
          <a:xfrm>
            <a:off x="8248650" y="-65287"/>
            <a:ext cx="895350" cy="895350"/>
          </a:xfrm>
          <a:prstGeom prst="rect">
            <a:avLst/>
          </a:prstGeom>
          <a:noFill/>
          <a:ln>
            <a:noFill/>
          </a:ln>
        </p:spPr>
      </p:pic>
      <p:pic>
        <p:nvPicPr>
          <p:cNvPr descr="NHO_Reiseliv_RGB_negativ.png" id="333" name="Google Shape;333;p24">
            <a:hlinkClick/>
          </p:cNvPr>
          <p:cNvPicPr preferRelativeResize="0"/>
          <p:nvPr/>
        </p:nvPicPr>
        <p:blipFill rotWithShape="1">
          <a:blip r:embed="rId8">
            <a:alphaModFix/>
          </a:blip>
          <a:srcRect b="0" l="0" r="0" t="0"/>
          <a:stretch/>
        </p:blipFill>
        <p:spPr>
          <a:xfrm>
            <a:off x="8035229" y="4725001"/>
            <a:ext cx="975491" cy="268455"/>
          </a:xfrm>
          <a:prstGeom prst="rect">
            <a:avLst/>
          </a:prstGeom>
          <a:noFill/>
          <a:ln>
            <a:noFill/>
          </a:ln>
        </p:spPr>
      </p:pic>
      <p:pic>
        <p:nvPicPr>
          <p:cNvPr descr="første_plakat.png" id="334" name="Google Shape;334;p24"/>
          <p:cNvPicPr preferRelativeResize="0"/>
          <p:nvPr/>
        </p:nvPicPr>
        <p:blipFill rotWithShape="1">
          <a:blip r:embed="rId9">
            <a:alphaModFix/>
          </a:blip>
          <a:srcRect b="0" l="0" r="0" t="33295"/>
          <a:stretch/>
        </p:blipFill>
        <p:spPr>
          <a:xfrm>
            <a:off x="89209" y="204051"/>
            <a:ext cx="3336848" cy="1252023"/>
          </a:xfrm>
          <a:prstGeom prst="rect">
            <a:avLst/>
          </a:prstGeom>
          <a:noFill/>
          <a:ln>
            <a:noFill/>
          </a:ln>
        </p:spPr>
      </p:pic>
      <p:pic>
        <p:nvPicPr>
          <p:cNvPr descr="Smak deg frem - Møt Hedda og Magnus" id="335" name="Google Shape;335;p24"/>
          <p:cNvPicPr preferRelativeResize="0"/>
          <p:nvPr/>
        </p:nvPicPr>
        <p:blipFill rotWithShape="1">
          <a:blip r:embed="rId10">
            <a:alphaModFix/>
          </a:blip>
          <a:srcRect b="0" l="0" r="0" t="0"/>
          <a:stretch/>
        </p:blipFill>
        <p:spPr>
          <a:xfrm>
            <a:off x="5495704" y="1784540"/>
            <a:ext cx="3515016" cy="19859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73C"/>
        </a:solidFill>
      </p:bgPr>
    </p:bg>
    <p:spTree>
      <p:nvGrpSpPr>
        <p:cNvPr id="339" name="Shape 339"/>
        <p:cNvGrpSpPr/>
        <p:nvPr/>
      </p:nvGrpSpPr>
      <p:grpSpPr>
        <a:xfrm>
          <a:off x="0" y="0"/>
          <a:ext cx="0" cy="0"/>
          <a:chOff x="0" y="0"/>
          <a:chExt cx="0" cy="0"/>
        </a:xfrm>
      </p:grpSpPr>
      <p:sp>
        <p:nvSpPr>
          <p:cNvPr id="340" name="Google Shape;340;p25"/>
          <p:cNvSpPr txBox="1"/>
          <p:nvPr>
            <p:ph type="title"/>
          </p:nvPr>
        </p:nvSpPr>
        <p:spPr>
          <a:xfrm>
            <a:off x="175725" y="7474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no-NO" sz="4000">
                <a:solidFill>
                  <a:srgbClr val="EBEFCA"/>
                </a:solidFill>
                <a:latin typeface="Gill Sans"/>
                <a:ea typeface="Gill Sans"/>
                <a:cs typeface="Gill Sans"/>
                <a:sym typeface="Gill Sans"/>
              </a:rPr>
              <a:t>Bli kjent med det lokale næringslivet</a:t>
            </a:r>
            <a:endParaRPr sz="4000">
              <a:solidFill>
                <a:srgbClr val="EBEFCA"/>
              </a:solidFill>
              <a:latin typeface="Gill Sans"/>
              <a:ea typeface="Gill Sans"/>
              <a:cs typeface="Gill Sans"/>
              <a:sym typeface="Gill Sans"/>
            </a:endParaRPr>
          </a:p>
        </p:txBody>
      </p:sp>
      <p:sp>
        <p:nvSpPr>
          <p:cNvPr id="341" name="Google Shape;341;p25"/>
          <p:cNvSpPr txBox="1"/>
          <p:nvPr>
            <p:ph idx="1" type="body"/>
          </p:nvPr>
        </p:nvSpPr>
        <p:spPr>
          <a:xfrm>
            <a:off x="175725" y="787477"/>
            <a:ext cx="8520600" cy="3416400"/>
          </a:xfrm>
          <a:prstGeom prst="rect">
            <a:avLst/>
          </a:prstGeom>
          <a:solidFill>
            <a:srgbClr val="1B373C"/>
          </a:solid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no-NO" sz="1400">
                <a:solidFill>
                  <a:srgbClr val="EBEFCA"/>
                </a:solidFill>
                <a:latin typeface="Gill Sans"/>
                <a:ea typeface="Gill Sans"/>
                <a:cs typeface="Gill Sans"/>
                <a:sym typeface="Gill Sans"/>
              </a:rPr>
              <a:t>1. Velg 3 yrker fra utdanningsprogrammet Restaurant- og matfag. Velg gjerne noen yrker du ikke kjenner særlig godt fra før, og kunne ha lyst å bli kjent med. </a:t>
            </a:r>
            <a:endParaRPr/>
          </a:p>
          <a:p>
            <a:pPr indent="0" lvl="0" marL="114300" rtl="0" algn="l">
              <a:lnSpc>
                <a:spcPct val="115000"/>
              </a:lnSpc>
              <a:spcBef>
                <a:spcPts val="0"/>
              </a:spcBef>
              <a:spcAft>
                <a:spcPts val="0"/>
              </a:spcAft>
              <a:buSzPts val="1800"/>
              <a:buNone/>
            </a:pPr>
            <a:r>
              <a:rPr lang="no-NO" sz="1400">
                <a:solidFill>
                  <a:srgbClr val="EBEFCA"/>
                </a:solidFill>
                <a:latin typeface="Gill Sans"/>
                <a:ea typeface="Gill Sans"/>
                <a:cs typeface="Gill Sans"/>
                <a:sym typeface="Gill Sans"/>
              </a:rPr>
              <a:t>2. Finn ut mest mulig om yrkene du har valgt. Tips: Utdanning, arbeidsoppgaver, arbeidstid, hvor kan man jobbe etc. </a:t>
            </a:r>
            <a:endParaRPr/>
          </a:p>
          <a:p>
            <a:pPr indent="0" lvl="0" marL="114300" rtl="0" algn="l">
              <a:lnSpc>
                <a:spcPct val="115000"/>
              </a:lnSpc>
              <a:spcBef>
                <a:spcPts val="0"/>
              </a:spcBef>
              <a:spcAft>
                <a:spcPts val="0"/>
              </a:spcAft>
              <a:buSzPts val="1800"/>
              <a:buNone/>
            </a:pPr>
            <a:r>
              <a:rPr lang="no-NO" sz="1400">
                <a:solidFill>
                  <a:srgbClr val="EBEFCA"/>
                </a:solidFill>
                <a:latin typeface="Gill Sans"/>
                <a:ea typeface="Gill Sans"/>
                <a:cs typeface="Gill Sans"/>
                <a:sym typeface="Gill Sans"/>
              </a:rPr>
              <a:t>3. Nå skal du finne bedrifter i nærområdet, hvor yrkesgruppene du har valgt, kan jobbe. </a:t>
            </a:r>
            <a:endParaRPr/>
          </a:p>
          <a:p>
            <a:pPr indent="0" lvl="0" marL="114300" rtl="0" algn="l">
              <a:lnSpc>
                <a:spcPct val="115000"/>
              </a:lnSpc>
              <a:spcBef>
                <a:spcPts val="0"/>
              </a:spcBef>
              <a:spcAft>
                <a:spcPts val="0"/>
              </a:spcAft>
              <a:buSzPts val="1800"/>
              <a:buNone/>
            </a:pPr>
            <a:r>
              <a:rPr lang="no-NO" sz="1400">
                <a:solidFill>
                  <a:srgbClr val="EBEFCA"/>
                </a:solidFill>
                <a:latin typeface="Gill Sans"/>
                <a:ea typeface="Gill Sans"/>
                <a:cs typeface="Gill Sans"/>
                <a:sym typeface="Gill Sans"/>
              </a:rPr>
              <a:t>4. Deretter skal du lage en presentasjon av bedriften. Du velger fritt, hva du vil ha med, men det kan være nyttig å se på følgende: </a:t>
            </a:r>
            <a:br>
              <a:rPr lang="no-NO" sz="1400">
                <a:solidFill>
                  <a:srgbClr val="EBEFCA"/>
                </a:solidFill>
                <a:latin typeface="Gill Sans"/>
                <a:ea typeface="Gill Sans"/>
                <a:cs typeface="Gill Sans"/>
                <a:sym typeface="Gill Sans"/>
              </a:rPr>
            </a:br>
            <a:r>
              <a:rPr lang="no-NO" sz="1400">
                <a:solidFill>
                  <a:srgbClr val="EBEFCA"/>
                </a:solidFill>
                <a:latin typeface="Gill Sans"/>
                <a:ea typeface="Gill Sans"/>
                <a:cs typeface="Gill Sans"/>
                <a:sym typeface="Gill Sans"/>
              </a:rPr>
              <a:t>- hva er hovedoppgavene i bedriften</a:t>
            </a:r>
            <a:br>
              <a:rPr lang="no-NO" sz="1400">
                <a:solidFill>
                  <a:srgbClr val="EBEFCA"/>
                </a:solidFill>
                <a:latin typeface="Gill Sans"/>
                <a:ea typeface="Gill Sans"/>
                <a:cs typeface="Gill Sans"/>
                <a:sym typeface="Gill Sans"/>
              </a:rPr>
            </a:br>
            <a:r>
              <a:rPr lang="no-NO" sz="1400">
                <a:solidFill>
                  <a:srgbClr val="EBEFCA"/>
                </a:solidFill>
                <a:latin typeface="Gill Sans"/>
                <a:ea typeface="Gill Sans"/>
                <a:cs typeface="Gill Sans"/>
                <a:sym typeface="Gill Sans"/>
              </a:rPr>
              <a:t>- hvilke yrkesgrupper jobber i bedriften</a:t>
            </a:r>
            <a:br>
              <a:rPr lang="no-NO" sz="1400">
                <a:solidFill>
                  <a:srgbClr val="EBEFCA"/>
                </a:solidFill>
                <a:latin typeface="Gill Sans"/>
                <a:ea typeface="Gill Sans"/>
                <a:cs typeface="Gill Sans"/>
                <a:sym typeface="Gill Sans"/>
              </a:rPr>
            </a:br>
            <a:r>
              <a:rPr lang="no-NO" sz="1400">
                <a:solidFill>
                  <a:srgbClr val="EBEFCA"/>
                </a:solidFill>
                <a:latin typeface="Gill Sans"/>
                <a:ea typeface="Gill Sans"/>
                <a:cs typeface="Gill Sans"/>
                <a:sym typeface="Gill Sans"/>
              </a:rPr>
              <a:t>- antall ansatte</a:t>
            </a:r>
            <a:br>
              <a:rPr lang="no-NO" sz="1400">
                <a:solidFill>
                  <a:srgbClr val="EBEFCA"/>
                </a:solidFill>
                <a:latin typeface="Gill Sans"/>
                <a:ea typeface="Gill Sans"/>
                <a:cs typeface="Gill Sans"/>
                <a:sym typeface="Gill Sans"/>
              </a:rPr>
            </a:br>
            <a:r>
              <a:rPr lang="no-NO" sz="1400">
                <a:solidFill>
                  <a:srgbClr val="EBEFCA"/>
                </a:solidFill>
                <a:latin typeface="Gill Sans"/>
                <a:ea typeface="Gill Sans"/>
                <a:cs typeface="Gill Sans"/>
                <a:sym typeface="Gill Sans"/>
              </a:rPr>
              <a:t>- når ble bedriften etablert </a:t>
            </a:r>
            <a:br>
              <a:rPr lang="no-NO" sz="1400">
                <a:solidFill>
                  <a:srgbClr val="EBEFCA"/>
                </a:solidFill>
                <a:latin typeface="Gill Sans"/>
                <a:ea typeface="Gill Sans"/>
                <a:cs typeface="Gill Sans"/>
                <a:sym typeface="Gill Sans"/>
              </a:rPr>
            </a:br>
            <a:r>
              <a:rPr lang="no-NO" sz="1400">
                <a:solidFill>
                  <a:srgbClr val="EBEFCA"/>
                </a:solidFill>
                <a:latin typeface="Gill Sans"/>
                <a:ea typeface="Gill Sans"/>
                <a:cs typeface="Gill Sans"/>
                <a:sym typeface="Gill Sans"/>
              </a:rPr>
              <a:t>- navn på daglig leder </a:t>
            </a:r>
            <a:endParaRPr/>
          </a:p>
          <a:p>
            <a:pPr indent="0" lvl="0" marL="114300" rtl="0" algn="l">
              <a:lnSpc>
                <a:spcPct val="115000"/>
              </a:lnSpc>
              <a:spcBef>
                <a:spcPts val="0"/>
              </a:spcBef>
              <a:spcAft>
                <a:spcPts val="0"/>
              </a:spcAft>
              <a:buSzPts val="1800"/>
              <a:buNone/>
            </a:pPr>
            <a:r>
              <a:t/>
            </a:r>
            <a:endParaRPr sz="1400">
              <a:solidFill>
                <a:srgbClr val="EBEFCA"/>
              </a:solidFill>
              <a:latin typeface="Gill Sans"/>
              <a:ea typeface="Gill Sans"/>
              <a:cs typeface="Gill Sans"/>
              <a:sym typeface="Gill Sans"/>
            </a:endParaRPr>
          </a:p>
          <a:p>
            <a:pPr indent="-654050" lvl="0" marL="742950" rtl="0" algn="l">
              <a:lnSpc>
                <a:spcPct val="100000"/>
              </a:lnSpc>
              <a:spcBef>
                <a:spcPts val="0"/>
              </a:spcBef>
              <a:spcAft>
                <a:spcPts val="0"/>
              </a:spcAft>
              <a:buClr>
                <a:schemeClr val="dk2"/>
              </a:buClr>
              <a:buSzPts val="1400"/>
              <a:buFont typeface="Arial"/>
              <a:buNone/>
            </a:pPr>
            <a:r>
              <a:t/>
            </a:r>
            <a:endParaRPr sz="1400">
              <a:solidFill>
                <a:srgbClr val="EBEFCA"/>
              </a:solidFill>
              <a:latin typeface="Gill Sans"/>
              <a:ea typeface="Gill Sans"/>
              <a:cs typeface="Gill Sans"/>
              <a:sym typeface="Gill Sans"/>
            </a:endParaRPr>
          </a:p>
          <a:p>
            <a:pPr indent="-654050" lvl="0" marL="742950" rtl="0" algn="l">
              <a:lnSpc>
                <a:spcPct val="100000"/>
              </a:lnSpc>
              <a:spcBef>
                <a:spcPts val="0"/>
              </a:spcBef>
              <a:spcAft>
                <a:spcPts val="0"/>
              </a:spcAft>
              <a:buClr>
                <a:schemeClr val="dk2"/>
              </a:buClr>
              <a:buSzPts val="1400"/>
              <a:buFont typeface="Arial"/>
              <a:buNone/>
            </a:pPr>
            <a:r>
              <a:t/>
            </a:r>
            <a:endParaRPr sz="1400">
              <a:solidFill>
                <a:srgbClr val="EBEFCA"/>
              </a:solidFill>
              <a:latin typeface="Gill Sans"/>
              <a:ea typeface="Gill Sans"/>
              <a:cs typeface="Gill Sans"/>
              <a:sym typeface="Gill Sans"/>
            </a:endParaRPr>
          </a:p>
        </p:txBody>
      </p:sp>
      <p:pic>
        <p:nvPicPr>
          <p:cNvPr id="342" name="Google Shape;342;p25">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descr="første_plakat.png" id="343" name="Google Shape;343;p25">
            <a:hlinkClick/>
          </p:cNvPr>
          <p:cNvPicPr preferRelativeResize="0"/>
          <p:nvPr/>
        </p:nvPicPr>
        <p:blipFill rotWithShape="1">
          <a:blip r:embed="rId4">
            <a:alphaModFix/>
          </a:blip>
          <a:srcRect b="0" l="0" r="0" t="33295"/>
          <a:stretch/>
        </p:blipFill>
        <p:spPr>
          <a:xfrm>
            <a:off x="6259499" y="4724449"/>
            <a:ext cx="1775730" cy="666274"/>
          </a:xfrm>
          <a:prstGeom prst="rect">
            <a:avLst/>
          </a:prstGeom>
          <a:noFill/>
          <a:ln>
            <a:noFill/>
          </a:ln>
        </p:spPr>
      </p:pic>
      <p:pic>
        <p:nvPicPr>
          <p:cNvPr descr="NHO_Reiseliv_RGB_negativ.png" id="344" name="Google Shape;344;p25">
            <a:hlinkClick/>
          </p:cNvPr>
          <p:cNvPicPr preferRelativeResize="0"/>
          <p:nvPr/>
        </p:nvPicPr>
        <p:blipFill rotWithShape="1">
          <a:blip r:embed="rId5">
            <a:alphaModFix/>
          </a:blip>
          <a:srcRect b="0" l="0" r="0" t="0"/>
          <a:stretch/>
        </p:blipFill>
        <p:spPr>
          <a:xfrm>
            <a:off x="8035229" y="4724449"/>
            <a:ext cx="975491" cy="2684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73C"/>
        </a:solidFill>
      </p:bgPr>
    </p:bg>
    <p:spTree>
      <p:nvGrpSpPr>
        <p:cNvPr id="348" name="Shape 348"/>
        <p:cNvGrpSpPr/>
        <p:nvPr/>
      </p:nvGrpSpPr>
      <p:grpSpPr>
        <a:xfrm>
          <a:off x="0" y="0"/>
          <a:ext cx="0" cy="0"/>
          <a:chOff x="0" y="0"/>
          <a:chExt cx="0" cy="0"/>
        </a:xfrm>
      </p:grpSpPr>
      <p:sp>
        <p:nvSpPr>
          <p:cNvPr id="349" name="Google Shape;349;p26"/>
          <p:cNvSpPr txBox="1"/>
          <p:nvPr/>
        </p:nvSpPr>
        <p:spPr>
          <a:xfrm>
            <a:off x="147249" y="127600"/>
            <a:ext cx="5509271"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EBEFCA"/>
                </a:solidFill>
                <a:latin typeface="Gill Sans"/>
                <a:ea typeface="Gill Sans"/>
                <a:cs typeface="Gill Sans"/>
                <a:sym typeface="Gill Sans"/>
              </a:rPr>
              <a:t>Svarark </a:t>
            </a:r>
            <a:endParaRPr b="0" i="0" sz="4800" u="none" cap="none" strike="noStrike">
              <a:solidFill>
                <a:srgbClr val="EBEFCA"/>
              </a:solidFill>
              <a:latin typeface="Gill Sans"/>
              <a:ea typeface="Gill Sans"/>
              <a:cs typeface="Gill Sans"/>
              <a:sym typeface="Gill Sans"/>
            </a:endParaRPr>
          </a:p>
        </p:txBody>
      </p:sp>
      <p:sp>
        <p:nvSpPr>
          <p:cNvPr id="350" name="Google Shape;350;p26"/>
          <p:cNvSpPr/>
          <p:nvPr/>
        </p:nvSpPr>
        <p:spPr>
          <a:xfrm>
            <a:off x="147249" y="1182029"/>
            <a:ext cx="7528800" cy="3339397"/>
          </a:xfrm>
          <a:prstGeom prst="rect">
            <a:avLst/>
          </a:prstGeom>
          <a:noFill/>
          <a:ln cap="flat" cmpd="sng" w="9525">
            <a:solidFill>
              <a:srgbClr val="EBEFCA"/>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62D30"/>
              </a:solidFill>
              <a:latin typeface="Scope One"/>
              <a:ea typeface="Scope One"/>
              <a:cs typeface="Scope One"/>
              <a:sym typeface="Scope One"/>
            </a:endParaRPr>
          </a:p>
        </p:txBody>
      </p:sp>
      <p:pic>
        <p:nvPicPr>
          <p:cNvPr id="351" name="Google Shape;351;p26">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sp>
        <p:nvSpPr>
          <p:cNvPr id="352" name="Google Shape;352;p26"/>
          <p:cNvSpPr/>
          <p:nvPr/>
        </p:nvSpPr>
        <p:spPr>
          <a:xfrm>
            <a:off x="5902704" y="140917"/>
            <a:ext cx="2034287" cy="703075"/>
          </a:xfrm>
          <a:prstGeom prst="wedgeEllipseCallout">
            <a:avLst>
              <a:gd fmla="val -20833" name="adj1"/>
              <a:gd fmla="val 62500" name="adj2"/>
            </a:avLst>
          </a:prstGeom>
          <a:solidFill>
            <a:srgbClr val="EBEFCA"/>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Skriveoppdrag </a:t>
            </a:r>
            <a:endParaRPr/>
          </a:p>
        </p:txBody>
      </p:sp>
      <p:pic>
        <p:nvPicPr>
          <p:cNvPr descr="første_plakat.png" id="353" name="Google Shape;353;p26">
            <a:hlinkClick/>
          </p:cNvPr>
          <p:cNvPicPr preferRelativeResize="0"/>
          <p:nvPr/>
        </p:nvPicPr>
        <p:blipFill rotWithShape="1">
          <a:blip r:embed="rId4">
            <a:alphaModFix/>
          </a:blip>
          <a:srcRect b="0" l="0" r="0" t="33295"/>
          <a:stretch/>
        </p:blipFill>
        <p:spPr>
          <a:xfrm>
            <a:off x="6259499" y="4724449"/>
            <a:ext cx="1775730" cy="666274"/>
          </a:xfrm>
          <a:prstGeom prst="rect">
            <a:avLst/>
          </a:prstGeom>
          <a:noFill/>
          <a:ln>
            <a:noFill/>
          </a:ln>
        </p:spPr>
      </p:pic>
      <p:pic>
        <p:nvPicPr>
          <p:cNvPr descr="NHO_Reiseliv_RGB_negativ.png" id="354" name="Google Shape;354;p26">
            <a:hlinkClick/>
          </p:cNvPr>
          <p:cNvPicPr preferRelativeResize="0"/>
          <p:nvPr/>
        </p:nvPicPr>
        <p:blipFill rotWithShape="1">
          <a:blip r:embed="rId5">
            <a:alphaModFix/>
          </a:blip>
          <a:srcRect b="0" l="0" r="0" t="0"/>
          <a:stretch/>
        </p:blipFill>
        <p:spPr>
          <a:xfrm>
            <a:off x="8035229" y="4724449"/>
            <a:ext cx="975491" cy="2684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73C"/>
        </a:solidFill>
      </p:bgPr>
    </p:bg>
    <p:spTree>
      <p:nvGrpSpPr>
        <p:cNvPr id="358" name="Shape 358"/>
        <p:cNvGrpSpPr/>
        <p:nvPr/>
      </p:nvGrpSpPr>
      <p:grpSpPr>
        <a:xfrm>
          <a:off x="0" y="0"/>
          <a:ext cx="0" cy="0"/>
          <a:chOff x="0" y="0"/>
          <a:chExt cx="0" cy="0"/>
        </a:xfrm>
      </p:grpSpPr>
      <p:sp>
        <p:nvSpPr>
          <p:cNvPr id="359" name="Google Shape;359;p27"/>
          <p:cNvSpPr txBox="1"/>
          <p:nvPr>
            <p:ph type="title"/>
          </p:nvPr>
        </p:nvSpPr>
        <p:spPr>
          <a:xfrm>
            <a:off x="0" y="445025"/>
            <a:ext cx="8832300" cy="572700"/>
          </a:xfrm>
          <a:prstGeom prst="rect">
            <a:avLst/>
          </a:prstGeom>
          <a:solidFill>
            <a:srgbClr val="AADEE8"/>
          </a:solidFill>
          <a:ln cap="flat" cmpd="sng" w="9525">
            <a:solidFill>
              <a:srgbClr val="AADEE8"/>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no-NO" sz="2400">
                <a:solidFill>
                  <a:srgbClr val="162D30"/>
                </a:solidFill>
                <a:latin typeface="Gill Sans"/>
                <a:ea typeface="Gill Sans"/>
                <a:cs typeface="Gill Sans"/>
                <a:sym typeface="Gill Sans"/>
              </a:rPr>
              <a:t>Mulighetskart </a:t>
            </a:r>
            <a:endParaRPr/>
          </a:p>
        </p:txBody>
      </p:sp>
      <p:sp>
        <p:nvSpPr>
          <p:cNvPr id="360" name="Google Shape;360;p27"/>
          <p:cNvSpPr/>
          <p:nvPr/>
        </p:nvSpPr>
        <p:spPr>
          <a:xfrm>
            <a:off x="2806910" y="57762"/>
            <a:ext cx="2939372" cy="1540529"/>
          </a:xfrm>
          <a:prstGeom prst="ellipse">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62D30"/>
                </a:solidFill>
                <a:latin typeface="Gill Sans"/>
                <a:ea typeface="Gill Sans"/>
                <a:cs typeface="Gill Sans"/>
                <a:sym typeface="Gill Sans"/>
              </a:rPr>
              <a:t>Et yrke innenfor restaurant- og matfag eller sjømatnæringen du syntes virker interessant</a:t>
            </a:r>
            <a:endParaRPr/>
          </a:p>
        </p:txBody>
      </p:sp>
      <p:sp>
        <p:nvSpPr>
          <p:cNvPr id="361" name="Google Shape;361;p27"/>
          <p:cNvSpPr/>
          <p:nvPr/>
        </p:nvSpPr>
        <p:spPr>
          <a:xfrm>
            <a:off x="1174282" y="1790066"/>
            <a:ext cx="914400" cy="914400"/>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62" name="Google Shape;362;p27"/>
          <p:cNvSpPr/>
          <p:nvPr/>
        </p:nvSpPr>
        <p:spPr>
          <a:xfrm>
            <a:off x="2535656" y="1781224"/>
            <a:ext cx="914400" cy="914400"/>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63" name="Google Shape;363;p27"/>
          <p:cNvSpPr/>
          <p:nvPr/>
        </p:nvSpPr>
        <p:spPr>
          <a:xfrm>
            <a:off x="5083653" y="1799841"/>
            <a:ext cx="914400" cy="914400"/>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64" name="Google Shape;364;p27"/>
          <p:cNvSpPr/>
          <p:nvPr/>
        </p:nvSpPr>
        <p:spPr>
          <a:xfrm>
            <a:off x="6377995" y="1781224"/>
            <a:ext cx="914400" cy="914400"/>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65" name="Google Shape;365;p27"/>
          <p:cNvSpPr/>
          <p:nvPr/>
        </p:nvSpPr>
        <p:spPr>
          <a:xfrm>
            <a:off x="2512163" y="2913191"/>
            <a:ext cx="1087655" cy="733124"/>
          </a:xfrm>
          <a:prstGeom prst="flowChartTerminator">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66" name="Google Shape;366;p27"/>
          <p:cNvSpPr/>
          <p:nvPr/>
        </p:nvSpPr>
        <p:spPr>
          <a:xfrm>
            <a:off x="84981" y="2913191"/>
            <a:ext cx="1087655" cy="733124"/>
          </a:xfrm>
          <a:prstGeom prst="flowChartTerminator">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67" name="Google Shape;367;p27"/>
          <p:cNvSpPr/>
          <p:nvPr/>
        </p:nvSpPr>
        <p:spPr>
          <a:xfrm>
            <a:off x="1298572" y="2913191"/>
            <a:ext cx="1087655" cy="733124"/>
          </a:xfrm>
          <a:prstGeom prst="flowChartTerminator">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68" name="Google Shape;368;p27"/>
          <p:cNvSpPr/>
          <p:nvPr/>
        </p:nvSpPr>
        <p:spPr>
          <a:xfrm>
            <a:off x="3819394" y="2981381"/>
            <a:ext cx="1087655" cy="733124"/>
          </a:xfrm>
          <a:prstGeom prst="flowChartTerminator">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62D30"/>
                </a:solidFill>
                <a:latin typeface="Gill Sans"/>
                <a:ea typeface="Gill Sans"/>
                <a:cs typeface="Gill Sans"/>
                <a:sym typeface="Gill Sans"/>
              </a:rPr>
              <a:t>Aktuelle yrker </a:t>
            </a:r>
            <a:endParaRPr/>
          </a:p>
        </p:txBody>
      </p:sp>
      <p:sp>
        <p:nvSpPr>
          <p:cNvPr id="369" name="Google Shape;369;p27"/>
          <p:cNvSpPr/>
          <p:nvPr/>
        </p:nvSpPr>
        <p:spPr>
          <a:xfrm>
            <a:off x="5025484" y="2913191"/>
            <a:ext cx="1087655" cy="733124"/>
          </a:xfrm>
          <a:prstGeom prst="flowChartTerminator">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0" name="Google Shape;370;p27"/>
          <p:cNvSpPr/>
          <p:nvPr/>
        </p:nvSpPr>
        <p:spPr>
          <a:xfrm>
            <a:off x="6238102" y="2913191"/>
            <a:ext cx="1087655" cy="733124"/>
          </a:xfrm>
          <a:prstGeom prst="flowChartTerminator">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1" name="Google Shape;371;p27"/>
          <p:cNvSpPr/>
          <p:nvPr/>
        </p:nvSpPr>
        <p:spPr>
          <a:xfrm>
            <a:off x="7450720" y="2913191"/>
            <a:ext cx="1087655" cy="733124"/>
          </a:xfrm>
          <a:prstGeom prst="flowChartTerminator">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2" name="Google Shape;372;p27"/>
          <p:cNvSpPr/>
          <p:nvPr/>
        </p:nvSpPr>
        <p:spPr>
          <a:xfrm>
            <a:off x="339201" y="3994483"/>
            <a:ext cx="868739" cy="1010653"/>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3" name="Google Shape;373;p27"/>
          <p:cNvSpPr/>
          <p:nvPr/>
        </p:nvSpPr>
        <p:spPr>
          <a:xfrm>
            <a:off x="1535140" y="4010524"/>
            <a:ext cx="868739" cy="1010653"/>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4" name="Google Shape;374;p27"/>
          <p:cNvSpPr/>
          <p:nvPr/>
        </p:nvSpPr>
        <p:spPr>
          <a:xfrm>
            <a:off x="2731079" y="4010524"/>
            <a:ext cx="868739" cy="1010653"/>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5" name="Google Shape;375;p27"/>
          <p:cNvSpPr/>
          <p:nvPr/>
        </p:nvSpPr>
        <p:spPr>
          <a:xfrm>
            <a:off x="3819394" y="3994483"/>
            <a:ext cx="1162924" cy="1010653"/>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200" u="none" cap="none" strike="noStrike">
                <a:solidFill>
                  <a:srgbClr val="162D30"/>
                </a:solidFill>
                <a:latin typeface="Gill Sans"/>
                <a:ea typeface="Gill Sans"/>
                <a:cs typeface="Gill Sans"/>
                <a:sym typeface="Gill Sans"/>
              </a:rPr>
              <a:t>Egenskaper</a:t>
            </a:r>
            <a:endParaRPr/>
          </a:p>
        </p:txBody>
      </p:sp>
      <p:sp>
        <p:nvSpPr>
          <p:cNvPr id="376" name="Google Shape;376;p27"/>
          <p:cNvSpPr/>
          <p:nvPr/>
        </p:nvSpPr>
        <p:spPr>
          <a:xfrm>
            <a:off x="5227717" y="3981648"/>
            <a:ext cx="868739" cy="1010653"/>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7" name="Google Shape;377;p27"/>
          <p:cNvSpPr/>
          <p:nvPr/>
        </p:nvSpPr>
        <p:spPr>
          <a:xfrm>
            <a:off x="6423656" y="3981647"/>
            <a:ext cx="868739" cy="1010653"/>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8" name="Google Shape;378;p27"/>
          <p:cNvSpPr/>
          <p:nvPr/>
        </p:nvSpPr>
        <p:spPr>
          <a:xfrm>
            <a:off x="7684447" y="3981646"/>
            <a:ext cx="868739" cy="1010653"/>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162D30"/>
              </a:solidFill>
              <a:latin typeface="Arial"/>
              <a:ea typeface="Arial"/>
              <a:cs typeface="Arial"/>
              <a:sym typeface="Arial"/>
            </a:endParaRPr>
          </a:p>
        </p:txBody>
      </p:sp>
      <p:sp>
        <p:nvSpPr>
          <p:cNvPr id="379" name="Google Shape;379;p27"/>
          <p:cNvSpPr/>
          <p:nvPr/>
        </p:nvSpPr>
        <p:spPr>
          <a:xfrm>
            <a:off x="3819393" y="1799841"/>
            <a:ext cx="1087655" cy="914400"/>
          </a:xfrm>
          <a:prstGeom prst="rect">
            <a:avLst/>
          </a:prstGeom>
          <a:solidFill>
            <a:srgbClr val="AADEE8"/>
          </a:solidFill>
          <a:ln cap="flat" cmpd="sng" w="25400">
            <a:solidFill>
              <a:srgbClr val="AADE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200" u="none" cap="none" strike="noStrike">
                <a:solidFill>
                  <a:srgbClr val="162D30"/>
                </a:solidFill>
                <a:latin typeface="Gill Sans"/>
                <a:ea typeface="Gill Sans"/>
                <a:cs typeface="Gill Sans"/>
                <a:sym typeface="Gill Sans"/>
              </a:rPr>
              <a:t>Hvorfor interessant? </a:t>
            </a:r>
            <a:endParaRPr/>
          </a:p>
          <a:p>
            <a:pPr indent="0" lvl="0" marL="0" marR="0" rtl="0" algn="ctr">
              <a:lnSpc>
                <a:spcPct val="100000"/>
              </a:lnSpc>
              <a:spcBef>
                <a:spcPts val="0"/>
              </a:spcBef>
              <a:spcAft>
                <a:spcPts val="0"/>
              </a:spcAft>
              <a:buNone/>
            </a:pPr>
            <a:r>
              <a:t/>
            </a:r>
            <a:endParaRPr b="0" i="0" sz="1200" u="none" cap="none" strike="noStrike">
              <a:solidFill>
                <a:srgbClr val="162D30"/>
              </a:solidFill>
              <a:latin typeface="Gill Sans"/>
              <a:ea typeface="Gill Sans"/>
              <a:cs typeface="Gill Sans"/>
              <a:sym typeface="Gill Sans"/>
            </a:endParaRPr>
          </a:p>
        </p:txBody>
      </p:sp>
      <p:sp>
        <p:nvSpPr>
          <p:cNvPr id="380" name="Google Shape;380;p27"/>
          <p:cNvSpPr txBox="1"/>
          <p:nvPr/>
        </p:nvSpPr>
        <p:spPr>
          <a:xfrm>
            <a:off x="5858359" y="557939"/>
            <a:ext cx="29136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no-NO" sz="1400" u="none" cap="none" strike="noStrike">
                <a:solidFill>
                  <a:srgbClr val="000000"/>
                </a:solidFill>
                <a:latin typeface="Gill Sans"/>
                <a:ea typeface="Gill Sans"/>
                <a:cs typeface="Gill Sans"/>
                <a:sym typeface="Gill Sans"/>
              </a:rPr>
              <a:t>Yrke: </a:t>
            </a:r>
            <a:endParaRPr/>
          </a:p>
        </p:txBody>
      </p:sp>
      <p:pic>
        <p:nvPicPr>
          <p:cNvPr id="381" name="Google Shape;381;p27">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descr="page1image257543360" id="382" name="Google Shape;382;p27"/>
          <p:cNvPicPr preferRelativeResize="0"/>
          <p:nvPr/>
        </p:nvPicPr>
        <p:blipFill rotWithShape="1">
          <a:blip r:embed="rId4">
            <a:alphaModFix/>
          </a:blip>
          <a:srcRect b="0" l="0" r="0" t="0"/>
          <a:stretch/>
        </p:blipFill>
        <p:spPr>
          <a:xfrm>
            <a:off x="8091546" y="5316306"/>
            <a:ext cx="1052454" cy="27384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DE8"/>
        </a:solidFill>
      </p:bgPr>
    </p:bg>
    <p:spTree>
      <p:nvGrpSpPr>
        <p:cNvPr id="386" name="Shape 386"/>
        <p:cNvGrpSpPr/>
        <p:nvPr/>
      </p:nvGrpSpPr>
      <p:grpSpPr>
        <a:xfrm>
          <a:off x="0" y="0"/>
          <a:ext cx="0" cy="0"/>
          <a:chOff x="0" y="0"/>
          <a:chExt cx="0" cy="0"/>
        </a:xfrm>
      </p:grpSpPr>
      <p:sp>
        <p:nvSpPr>
          <p:cNvPr id="387" name="Google Shape;387;p28"/>
          <p:cNvSpPr txBox="1"/>
          <p:nvPr>
            <p:ph type="title"/>
          </p:nvPr>
        </p:nvSpPr>
        <p:spPr>
          <a:xfrm>
            <a:off x="311700" y="233674"/>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B373C"/>
                </a:solidFill>
                <a:latin typeface="Gill Sans"/>
                <a:ea typeface="Gill Sans"/>
                <a:cs typeface="Gill Sans"/>
                <a:sym typeface="Gill Sans"/>
              </a:rPr>
              <a:t>Den store sjømataksjonen</a:t>
            </a:r>
            <a:endParaRPr/>
          </a:p>
        </p:txBody>
      </p:sp>
      <p:sp>
        <p:nvSpPr>
          <p:cNvPr id="388" name="Google Shape;388;p2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no-NO">
                <a:solidFill>
                  <a:srgbClr val="1B373C"/>
                </a:solidFill>
                <a:latin typeface="Gill Sans"/>
                <a:ea typeface="Gill Sans"/>
                <a:cs typeface="Gill Sans"/>
                <a:sym typeface="Gill Sans"/>
              </a:rPr>
              <a:t>Hva kan dere gjøre hjemme for å spise mer sjømat? </a:t>
            </a:r>
            <a:endParaRPr/>
          </a:p>
          <a:p>
            <a:pPr indent="-342900" lvl="0" marL="457200" rtl="0" algn="l">
              <a:lnSpc>
                <a:spcPct val="115000"/>
              </a:lnSpc>
              <a:spcBef>
                <a:spcPts val="0"/>
              </a:spcBef>
              <a:spcAft>
                <a:spcPts val="0"/>
              </a:spcAft>
              <a:buSzPts val="1800"/>
              <a:buChar char="●"/>
            </a:pPr>
            <a:r>
              <a:rPr lang="no-NO">
                <a:solidFill>
                  <a:srgbClr val="1B373C"/>
                </a:solidFill>
                <a:latin typeface="Gill Sans"/>
                <a:ea typeface="Gill Sans"/>
                <a:cs typeface="Gill Sans"/>
                <a:sym typeface="Gill Sans"/>
              </a:rPr>
              <a:t>Sammen med familien din, skal dere lage aksjonspunkter som du tar med deg på skolen. </a:t>
            </a:r>
            <a:endParaRPr/>
          </a:p>
          <a:p>
            <a:pPr indent="-342900" lvl="0" marL="457200" rtl="0" algn="l">
              <a:lnSpc>
                <a:spcPct val="115000"/>
              </a:lnSpc>
              <a:spcBef>
                <a:spcPts val="0"/>
              </a:spcBef>
              <a:spcAft>
                <a:spcPts val="0"/>
              </a:spcAft>
              <a:buSzPts val="1800"/>
              <a:buChar char="●"/>
            </a:pPr>
            <a:r>
              <a:rPr lang="no-NO">
                <a:solidFill>
                  <a:srgbClr val="1B373C"/>
                </a:solidFill>
                <a:latin typeface="Gill Sans"/>
                <a:ea typeface="Gill Sans"/>
                <a:cs typeface="Gill Sans"/>
                <a:sym typeface="Gill Sans"/>
              </a:rPr>
              <a:t>Klassen skal i fellesskap plukke ut sine 5-10 beste punkter. </a:t>
            </a:r>
            <a:endParaRPr/>
          </a:p>
          <a:p>
            <a:pPr indent="-342900" lvl="0" marL="457200" rtl="0" algn="l">
              <a:lnSpc>
                <a:spcPct val="115000"/>
              </a:lnSpc>
              <a:spcBef>
                <a:spcPts val="0"/>
              </a:spcBef>
              <a:spcAft>
                <a:spcPts val="0"/>
              </a:spcAft>
              <a:buSzPts val="1800"/>
              <a:buChar char="●"/>
            </a:pPr>
            <a:r>
              <a:rPr lang="no-NO">
                <a:solidFill>
                  <a:srgbClr val="1B373C"/>
                </a:solidFill>
                <a:latin typeface="Gill Sans"/>
                <a:ea typeface="Gill Sans"/>
                <a:cs typeface="Gill Sans"/>
                <a:sym typeface="Gill Sans"/>
              </a:rPr>
              <a:t>De klassene med de beste aksjonspunktene deltar i konkurransen «sjømatdag ute i felten» </a:t>
            </a:r>
            <a:endParaRPr/>
          </a:p>
          <a:p>
            <a:pPr indent="0" lvl="0" marL="114300" rtl="0" algn="l">
              <a:lnSpc>
                <a:spcPct val="115000"/>
              </a:lnSpc>
              <a:spcBef>
                <a:spcPts val="0"/>
              </a:spcBef>
              <a:spcAft>
                <a:spcPts val="0"/>
              </a:spcAft>
              <a:buSzPts val="1800"/>
              <a:buNone/>
            </a:pPr>
            <a:r>
              <a:t/>
            </a:r>
            <a:endParaRPr>
              <a:solidFill>
                <a:srgbClr val="1B373C"/>
              </a:solidFill>
              <a:latin typeface="Gill Sans"/>
              <a:ea typeface="Gill Sans"/>
              <a:cs typeface="Gill Sans"/>
              <a:sym typeface="Gill Sans"/>
            </a:endParaRPr>
          </a:p>
          <a:p>
            <a:pPr indent="0" lvl="0" marL="114300" rtl="0" algn="l">
              <a:lnSpc>
                <a:spcPct val="115000"/>
              </a:lnSpc>
              <a:spcBef>
                <a:spcPts val="0"/>
              </a:spcBef>
              <a:spcAft>
                <a:spcPts val="0"/>
              </a:spcAft>
              <a:buSzPts val="1800"/>
              <a:buNone/>
            </a:pPr>
            <a:r>
              <a:rPr lang="no-NO">
                <a:solidFill>
                  <a:srgbClr val="1B373C"/>
                </a:solidFill>
                <a:latin typeface="Gill Sans"/>
                <a:ea typeface="Gill Sans"/>
                <a:cs typeface="Gill Sans"/>
                <a:sym typeface="Gill Sans"/>
              </a:rPr>
              <a:t>Vil du delta i familiehttps://www.creaza.com/bho003/f3Vev9caXmkonkurransen også? Sjekk det ut på </a:t>
            </a:r>
            <a:r>
              <a:rPr lang="no-NO" u="sng">
                <a:solidFill>
                  <a:srgbClr val="1B373C"/>
                </a:solidFill>
                <a:latin typeface="Gill Sans"/>
                <a:ea typeface="Gill Sans"/>
                <a:cs typeface="Gill Sans"/>
                <a:sym typeface="Gill Sans"/>
                <a:hlinkClick r:id="rId3">
                  <a:extLst>
                    <a:ext uri="{A12FA001-AC4F-418D-AE19-62706E023703}">
                      <ahyp:hlinkClr val="tx"/>
                    </a:ext>
                  </a:extLst>
                </a:hlinkClick>
              </a:rPr>
              <a:t>www.sjomatspire.no</a:t>
            </a:r>
            <a:r>
              <a:rPr lang="no-NO">
                <a:solidFill>
                  <a:srgbClr val="1B373C"/>
                </a:solidFill>
                <a:latin typeface="Gill Sans"/>
                <a:ea typeface="Gill Sans"/>
                <a:cs typeface="Gill Sans"/>
                <a:sym typeface="Gill Sans"/>
              </a:rPr>
              <a:t> </a:t>
            </a:r>
            <a:endParaRPr/>
          </a:p>
          <a:p>
            <a:pPr indent="-228600" lvl="0" marL="457200" rtl="0" algn="l">
              <a:lnSpc>
                <a:spcPct val="115000"/>
              </a:lnSpc>
              <a:spcBef>
                <a:spcPts val="0"/>
              </a:spcBef>
              <a:spcAft>
                <a:spcPts val="0"/>
              </a:spcAft>
              <a:buSzPts val="1800"/>
              <a:buNone/>
            </a:pPr>
            <a:r>
              <a:t/>
            </a:r>
            <a:endParaRPr>
              <a:solidFill>
                <a:srgbClr val="1B373C"/>
              </a:solidFill>
              <a:latin typeface="Gill Sans"/>
              <a:ea typeface="Gill Sans"/>
              <a:cs typeface="Gill Sans"/>
              <a:sym typeface="Gill Sans"/>
            </a:endParaRPr>
          </a:p>
        </p:txBody>
      </p:sp>
      <p:pic>
        <p:nvPicPr>
          <p:cNvPr id="389" name="Google Shape;389;p28">
            <a:hlinkClick/>
          </p:cNvPr>
          <p:cNvPicPr preferRelativeResize="0"/>
          <p:nvPr/>
        </p:nvPicPr>
        <p:blipFill rotWithShape="1">
          <a:blip r:embed="rId4">
            <a:alphaModFix/>
          </a:blip>
          <a:srcRect b="0" l="0" r="0" t="0"/>
          <a:stretch/>
        </p:blipFill>
        <p:spPr>
          <a:xfrm>
            <a:off x="8248650" y="-65287"/>
            <a:ext cx="895350" cy="895350"/>
          </a:xfrm>
          <a:prstGeom prst="rect">
            <a:avLst/>
          </a:prstGeom>
          <a:noFill/>
          <a:ln>
            <a:noFill/>
          </a:ln>
        </p:spPr>
      </p:pic>
      <p:pic>
        <p:nvPicPr>
          <p:cNvPr id="390" name="Google Shape;390;p28">
            <a:hlinkClick/>
          </p:cNvPr>
          <p:cNvPicPr preferRelativeResize="0"/>
          <p:nvPr/>
        </p:nvPicPr>
        <p:blipFill rotWithShape="1">
          <a:blip r:embed="rId5">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DE8"/>
        </a:solidFill>
      </p:bgPr>
    </p:bg>
    <p:spTree>
      <p:nvGrpSpPr>
        <p:cNvPr id="394" name="Shape 394"/>
        <p:cNvGrpSpPr/>
        <p:nvPr/>
      </p:nvGrpSpPr>
      <p:grpSpPr>
        <a:xfrm>
          <a:off x="0" y="0"/>
          <a:ext cx="0" cy="0"/>
          <a:chOff x="0" y="0"/>
          <a:chExt cx="0" cy="0"/>
        </a:xfrm>
      </p:grpSpPr>
      <p:sp>
        <p:nvSpPr>
          <p:cNvPr id="395" name="Google Shape;395;p29"/>
          <p:cNvSpPr txBox="1"/>
          <p:nvPr/>
        </p:nvSpPr>
        <p:spPr>
          <a:xfrm>
            <a:off x="127600" y="127575"/>
            <a:ext cx="6049916"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B373C"/>
                </a:solidFill>
                <a:latin typeface="Gill Sans"/>
                <a:ea typeface="Gill Sans"/>
                <a:cs typeface="Gill Sans"/>
                <a:sym typeface="Gill Sans"/>
              </a:rPr>
              <a:t>Egenvurdering</a:t>
            </a:r>
            <a:endParaRPr b="0" i="0" sz="4800" u="none" cap="none" strike="noStrike">
              <a:solidFill>
                <a:srgbClr val="1B373C"/>
              </a:solidFill>
              <a:latin typeface="Gill Sans"/>
              <a:ea typeface="Gill Sans"/>
              <a:cs typeface="Gill Sans"/>
              <a:sym typeface="Gill Sans"/>
            </a:endParaRPr>
          </a:p>
        </p:txBody>
      </p:sp>
      <p:graphicFrame>
        <p:nvGraphicFramePr>
          <p:cNvPr id="396" name="Google Shape;396;p29"/>
          <p:cNvGraphicFramePr/>
          <p:nvPr/>
        </p:nvGraphicFramePr>
        <p:xfrm>
          <a:off x="285025" y="1252425"/>
          <a:ext cx="3000000" cy="3000000"/>
        </p:xfrm>
        <a:graphic>
          <a:graphicData uri="http://schemas.openxmlformats.org/drawingml/2006/table">
            <a:tbl>
              <a:tblPr>
                <a:gradFill>
                  <a:gsLst>
                    <a:gs pos="0">
                      <a:srgbClr val="B8BEC1"/>
                    </a:gs>
                    <a:gs pos="35000">
                      <a:srgbClr val="CDD3D3"/>
                    </a:gs>
                    <a:gs pos="100000">
                      <a:srgbClr val="EBEBEF"/>
                    </a:gs>
                  </a:gsLst>
                  <a:lin ang="16200000" scaled="0"/>
                </a:gradFill>
                <a:tableStyleId>{310232DD-632A-4DCE-9B4E-4668440268B8}</a:tableStyleId>
              </a:tblPr>
              <a:tblGrid>
                <a:gridCol w="5737350"/>
                <a:gridCol w="848975"/>
                <a:gridCol w="888275"/>
                <a:gridCol w="711600"/>
              </a:tblGrid>
              <a:tr h="503550">
                <a:tc>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Sett kryss i den ruten som passer best</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Uenig</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0" i="0" lang="no-NO" sz="1100" u="none" cap="none" strike="noStrike">
                          <a:solidFill>
                            <a:srgbClr val="1B373C"/>
                          </a:solidFill>
                          <a:latin typeface="Gill Sans"/>
                          <a:ea typeface="Gill Sans"/>
                          <a:cs typeface="Gill Sans"/>
                          <a:sym typeface="Gill Sans"/>
                        </a:rPr>
                        <a:t>Delvis enig</a:t>
                      </a:r>
                      <a:endParaRPr b="0" i="0" sz="11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Enig</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r>
              <a:tr h="385050">
                <a:tc>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Jeg er fornøyd med arbeidet jeg har gjort</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r>
              <a:tr h="385050">
                <a:tc>
                  <a:txBody>
                    <a:bodyPr/>
                    <a:lstStyle/>
                    <a:p>
                      <a:pPr indent="0" lvl="0" marL="0" marR="0" rtl="0" algn="l">
                        <a:lnSpc>
                          <a:spcPct val="100000"/>
                        </a:lnSpc>
                        <a:spcBef>
                          <a:spcPts val="0"/>
                        </a:spcBef>
                        <a:spcAft>
                          <a:spcPts val="0"/>
                        </a:spcAft>
                        <a:buClr>
                          <a:schemeClr val="dk1"/>
                        </a:buClr>
                        <a:buSzPts val="1100"/>
                        <a:buFont typeface="Arial"/>
                        <a:buNone/>
                      </a:pPr>
                      <a:r>
                        <a:rPr b="0" i="0" lang="no-NO" sz="1400" u="none" cap="none" strike="noStrike">
                          <a:solidFill>
                            <a:srgbClr val="1B373C"/>
                          </a:solidFill>
                          <a:latin typeface="Gill Sans"/>
                          <a:ea typeface="Gill Sans"/>
                          <a:cs typeface="Gill Sans"/>
                          <a:sym typeface="Gill Sans"/>
                        </a:rPr>
                        <a:t>Oppgavene i denne perioden passet meg godt, både mengde og nivå</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r>
              <a:tr h="385050">
                <a:tc>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Jeg synes mat og helse er gøy</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r>
              <a:tr h="385050">
                <a:tc>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Det var kjekt å jobbe med matvarer på denne måten</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r>
              <a:tr h="385050">
                <a:tc>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Jeg har lært noe av dette arbeidet</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r>
              <a:tr h="370275">
                <a:tc gridSpan="4" rowSpan="2">
                  <a:txBody>
                    <a:bodyPr/>
                    <a:lstStyle/>
                    <a:p>
                      <a:pPr indent="0" lvl="0" marL="0" marR="0" rtl="0" algn="l">
                        <a:lnSpc>
                          <a:spcPct val="100000"/>
                        </a:lnSpc>
                        <a:spcBef>
                          <a:spcPts val="0"/>
                        </a:spcBef>
                        <a:spcAft>
                          <a:spcPts val="0"/>
                        </a:spcAft>
                        <a:buClr>
                          <a:srgbClr val="000000"/>
                        </a:buClr>
                        <a:buSzPts val="1400"/>
                        <a:buFont typeface="Arial"/>
                        <a:buNone/>
                      </a:pPr>
                      <a:r>
                        <a:rPr b="0" i="0" lang="no-NO" sz="1400" u="none" cap="none" strike="noStrike">
                          <a:solidFill>
                            <a:srgbClr val="1B373C"/>
                          </a:solidFill>
                          <a:latin typeface="Gill Sans"/>
                          <a:ea typeface="Gill Sans"/>
                          <a:cs typeface="Gill Sans"/>
                          <a:sym typeface="Gill Sans"/>
                        </a:rPr>
                        <a:t>Kommentar: </a:t>
                      </a:r>
                      <a:br>
                        <a:rPr b="0" i="0" lang="no-NO" sz="1400" u="none" cap="none" strike="noStrike">
                          <a:solidFill>
                            <a:srgbClr val="1B373C"/>
                          </a:solidFill>
                          <a:latin typeface="Gill Sans"/>
                          <a:ea typeface="Gill Sans"/>
                          <a:cs typeface="Gill Sans"/>
                          <a:sym typeface="Gill Sans"/>
                        </a:rPr>
                      </a:br>
                      <a:br>
                        <a:rPr b="0" i="0" lang="no-NO" sz="1400" u="none" cap="none" strike="noStrike">
                          <a:solidFill>
                            <a:srgbClr val="1B373C"/>
                          </a:solidFill>
                          <a:latin typeface="Gill Sans"/>
                          <a:ea typeface="Gill Sans"/>
                          <a:cs typeface="Gill Sans"/>
                          <a:sym typeface="Gill Sans"/>
                        </a:rPr>
                      </a:br>
                      <a:br>
                        <a:rPr b="0" i="0" lang="no-NO" sz="1400" u="none" cap="none" strike="noStrike">
                          <a:solidFill>
                            <a:srgbClr val="1B373C"/>
                          </a:solidFill>
                          <a:latin typeface="Gill Sans"/>
                          <a:ea typeface="Gill Sans"/>
                          <a:cs typeface="Gill Sans"/>
                          <a:sym typeface="Gill Sans"/>
                        </a:rPr>
                      </a:br>
                      <a:endParaRPr b="0" i="0" sz="1400" u="none" cap="none" strike="noStrike">
                        <a:solidFill>
                          <a:srgbClr val="1B373C"/>
                        </a:solidFill>
                        <a:latin typeface="Gill Sans"/>
                        <a:ea typeface="Gill Sans"/>
                        <a:cs typeface="Gill Sans"/>
                        <a:sym typeface="Gill Sans"/>
                      </a:endParaRPr>
                    </a:p>
                  </a:txBody>
                  <a:tcPr marT="91425" marB="91425" marR="91425" marL="91425">
                    <a:solidFill>
                      <a:srgbClr val="DEEDE8"/>
                    </a:solidFill>
                  </a:tcPr>
                </a:tc>
                <a:tc rowSpan="2" hMerge="1"/>
                <a:tc rowSpan="2" hMerge="1"/>
                <a:tc rowSpan="2" hMerge="1"/>
              </a:tr>
              <a:tr h="636850">
                <a:tc gridSpan="4" vMerge="1"/>
                <a:tc hMerge="1" vMerge="1"/>
                <a:tc hMerge="1" vMerge="1"/>
                <a:tc hMerge="1" vMerge="1"/>
              </a:tr>
            </a:tbl>
          </a:graphicData>
        </a:graphic>
      </p:graphicFrame>
      <p:pic>
        <p:nvPicPr>
          <p:cNvPr id="397" name="Google Shape;397;p29">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398" name="Google Shape;398;p29">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DE8"/>
        </a:solidFill>
      </p:bgPr>
    </p:bg>
    <p:spTree>
      <p:nvGrpSpPr>
        <p:cNvPr id="402" name="Shape 402"/>
        <p:cNvGrpSpPr/>
        <p:nvPr/>
      </p:nvGrpSpPr>
      <p:grpSpPr>
        <a:xfrm>
          <a:off x="0" y="0"/>
          <a:ext cx="0" cy="0"/>
          <a:chOff x="0" y="0"/>
          <a:chExt cx="0" cy="0"/>
        </a:xfrm>
      </p:grpSpPr>
      <p:sp>
        <p:nvSpPr>
          <p:cNvPr id="403" name="Google Shape;403;p30"/>
          <p:cNvSpPr txBox="1"/>
          <p:nvPr>
            <p:ph type="title"/>
          </p:nvPr>
        </p:nvSpPr>
        <p:spPr>
          <a:xfrm>
            <a:off x="819150" y="845600"/>
            <a:ext cx="7505700" cy="954600"/>
          </a:xfrm>
          <a:prstGeom prst="rect">
            <a:avLst/>
          </a:prstGeom>
          <a:solidFill>
            <a:srgbClr val="DEEDE8"/>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no-NO">
                <a:latin typeface="Gill Sans"/>
                <a:ea typeface="Gill Sans"/>
                <a:cs typeface="Gill Sans"/>
                <a:sym typeface="Gill Sans"/>
              </a:rPr>
              <a:t>Kilder </a:t>
            </a:r>
            <a:endParaRPr/>
          </a:p>
        </p:txBody>
      </p:sp>
      <p:sp>
        <p:nvSpPr>
          <p:cNvPr id="404" name="Google Shape;404;p30"/>
          <p:cNvSpPr txBox="1"/>
          <p:nvPr>
            <p:ph idx="1" type="body"/>
          </p:nvPr>
        </p:nvSpPr>
        <p:spPr>
          <a:xfrm>
            <a:off x="819150" y="1990725"/>
            <a:ext cx="7505700" cy="2448000"/>
          </a:xfrm>
          <a:prstGeom prst="rect">
            <a:avLst/>
          </a:prstGeom>
          <a:solidFill>
            <a:srgbClr val="DEEDE8"/>
          </a:solidFill>
          <a:ln>
            <a:noFill/>
          </a:ln>
        </p:spPr>
        <p:txBody>
          <a:bodyPr anchorCtr="0" anchor="t" bIns="91425" lIns="91425" spcFirstLastPara="1" rIns="91425" wrap="square" tIns="91425">
            <a:normAutofit fontScale="70000" lnSpcReduction="20000"/>
          </a:bodyPr>
          <a:lstStyle/>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Kunnskapsløftet 20</a:t>
            </a:r>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Geitmyra </a:t>
            </a:r>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Matopedia</a:t>
            </a:r>
            <a:endParaRPr>
              <a:solidFill>
                <a:srgbClr val="1B373C"/>
              </a:solidFill>
              <a:latin typeface="Gill Sans"/>
              <a:ea typeface="Gill Sans"/>
              <a:cs typeface="Gill Sans"/>
              <a:sym typeface="Gill Sans"/>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Tv2 skole </a:t>
            </a:r>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Smak av kysten sin kvalitetshåndbok  </a:t>
            </a:r>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Passion for ocean </a:t>
            </a:r>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Fiskesprell </a:t>
            </a:r>
            <a:endParaRPr/>
          </a:p>
          <a:p>
            <a:pPr indent="-315097" lvl="0" marL="457200" rtl="0" algn="l">
              <a:lnSpc>
                <a:spcPct val="115000"/>
              </a:lnSpc>
              <a:spcBef>
                <a:spcPts val="0"/>
              </a:spcBef>
              <a:spcAft>
                <a:spcPts val="0"/>
              </a:spcAft>
              <a:buSzPct val="149688"/>
              <a:buChar char="●"/>
            </a:pPr>
            <a:r>
              <a:rPr lang="no-NO" u="sng">
                <a:solidFill>
                  <a:srgbClr val="1B373C"/>
                </a:solidFill>
                <a:latin typeface="Gill Sans"/>
                <a:ea typeface="Gill Sans"/>
                <a:cs typeface="Gill Sans"/>
                <a:sym typeface="Gill Sans"/>
                <a:hlinkClick r:id="rId3">
                  <a:extLst>
                    <a:ext uri="{A12FA001-AC4F-418D-AE19-62706E023703}">
                      <ahyp:hlinkClr val="tx"/>
                    </a:ext>
                  </a:extLst>
                </a:hlinkClick>
              </a:rPr>
              <a:t>https://veilederforum.no/sites/default/files/public/undervisningsopplegg-i-karrierelaering.pdf</a:t>
            </a:r>
            <a:r>
              <a:rPr lang="no-NO">
                <a:solidFill>
                  <a:srgbClr val="1B373C"/>
                </a:solidFill>
                <a:latin typeface="Gill Sans"/>
                <a:ea typeface="Gill Sans"/>
                <a:cs typeface="Gill Sans"/>
                <a:sym typeface="Gill Sans"/>
              </a:rPr>
              <a:t> </a:t>
            </a:r>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Smak deg frem </a:t>
            </a:r>
            <a:endParaRPr/>
          </a:p>
          <a:p>
            <a:pPr indent="-315097" lvl="0" marL="457200" rtl="0" algn="l">
              <a:lnSpc>
                <a:spcPct val="115000"/>
              </a:lnSpc>
              <a:spcBef>
                <a:spcPts val="0"/>
              </a:spcBef>
              <a:spcAft>
                <a:spcPts val="0"/>
              </a:spcAft>
              <a:buSzPct val="149688"/>
              <a:buChar char="●"/>
            </a:pPr>
            <a:r>
              <a:rPr lang="no-NO">
                <a:solidFill>
                  <a:srgbClr val="1B373C"/>
                </a:solidFill>
                <a:latin typeface="Gill Sans"/>
                <a:ea typeface="Gill Sans"/>
                <a:cs typeface="Gill Sans"/>
                <a:sym typeface="Gill Sans"/>
              </a:rPr>
              <a:t>NHO reiseliv </a:t>
            </a:r>
            <a:endParaRPr/>
          </a:p>
          <a:p>
            <a:pPr indent="-315097" lvl="0" marL="457200" rtl="0" algn="l">
              <a:lnSpc>
                <a:spcPct val="115000"/>
              </a:lnSpc>
              <a:spcBef>
                <a:spcPts val="0"/>
              </a:spcBef>
              <a:spcAft>
                <a:spcPts val="0"/>
              </a:spcAft>
              <a:buSzPct val="149688"/>
              <a:buChar char="●"/>
            </a:pPr>
            <a:r>
              <a:rPr lang="no-NO" u="sng">
                <a:solidFill>
                  <a:srgbClr val="1B373C"/>
                </a:solidFill>
                <a:latin typeface="Gill Sans"/>
                <a:ea typeface="Gill Sans"/>
                <a:cs typeface="Gill Sans"/>
                <a:sym typeface="Gill Sans"/>
                <a:hlinkClick r:id="rId4">
                  <a:extLst>
                    <a:ext uri="{A12FA001-AC4F-418D-AE19-62706E023703}">
                      <ahyp:hlinkClr val="tx"/>
                    </a:ext>
                  </a:extLst>
                </a:hlinkClick>
              </a:rPr>
              <a:t>https://www.fn.no/om-fn/fns-baerekraftsmaal/livet-i-havet</a:t>
            </a:r>
            <a:r>
              <a:rPr lang="no-NO">
                <a:solidFill>
                  <a:srgbClr val="1B373C"/>
                </a:solidFill>
                <a:latin typeface="Gill Sans"/>
                <a:ea typeface="Gill Sans"/>
                <a:cs typeface="Gill Sans"/>
                <a:sym typeface="Gill Sans"/>
              </a:rPr>
              <a:t> </a:t>
            </a:r>
            <a:endParaRPr/>
          </a:p>
        </p:txBody>
      </p:sp>
      <p:pic>
        <p:nvPicPr>
          <p:cNvPr id="405" name="Google Shape;405;p30"/>
          <p:cNvPicPr preferRelativeResize="0"/>
          <p:nvPr/>
        </p:nvPicPr>
        <p:blipFill rotWithShape="1">
          <a:blip r:embed="rId5">
            <a:alphaModFix/>
          </a:blip>
          <a:srcRect b="0" l="0" r="0" t="0"/>
          <a:stretch/>
        </p:blipFill>
        <p:spPr>
          <a:xfrm>
            <a:off x="8248650" y="-65287"/>
            <a:ext cx="895350" cy="895350"/>
          </a:xfrm>
          <a:prstGeom prst="rect">
            <a:avLst/>
          </a:prstGeom>
          <a:noFill/>
          <a:ln>
            <a:noFill/>
          </a:ln>
        </p:spPr>
      </p:pic>
      <p:pic>
        <p:nvPicPr>
          <p:cNvPr id="406" name="Google Shape;406;p30">
            <a:hlinkClick/>
          </p:cNvPr>
          <p:cNvPicPr preferRelativeResize="0"/>
          <p:nvPr/>
        </p:nvPicPr>
        <p:blipFill rotWithShape="1">
          <a:blip r:embed="rId6">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ADEE8"/>
        </a:solidFill>
      </p:bgPr>
    </p:bg>
    <p:spTree>
      <p:nvGrpSpPr>
        <p:cNvPr id="152" name="Shape 152"/>
        <p:cNvGrpSpPr/>
        <p:nvPr/>
      </p:nvGrpSpPr>
      <p:grpSpPr>
        <a:xfrm>
          <a:off x="0" y="0"/>
          <a:ext cx="0" cy="0"/>
          <a:chOff x="0" y="0"/>
          <a:chExt cx="0" cy="0"/>
        </a:xfrm>
      </p:grpSpPr>
      <p:sp>
        <p:nvSpPr>
          <p:cNvPr id="153" name="Google Shape;153;p5"/>
          <p:cNvSpPr txBox="1"/>
          <p:nvPr/>
        </p:nvSpPr>
        <p:spPr>
          <a:xfrm>
            <a:off x="284673" y="171200"/>
            <a:ext cx="3658504" cy="923299"/>
          </a:xfrm>
          <a:prstGeom prst="rect">
            <a:avLst/>
          </a:prstGeom>
          <a:solidFill>
            <a:srgbClr val="AADEE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62D30"/>
                </a:solidFill>
                <a:latin typeface="Gill Sans"/>
                <a:ea typeface="Gill Sans"/>
                <a:cs typeface="Gill Sans"/>
                <a:sym typeface="Gill Sans"/>
              </a:rPr>
              <a:t>Ørret   </a:t>
            </a:r>
            <a:endParaRPr b="0" i="0" sz="4800" u="none" cap="none" strike="noStrike">
              <a:solidFill>
                <a:srgbClr val="162D30"/>
              </a:solidFill>
              <a:latin typeface="Gill Sans"/>
              <a:ea typeface="Gill Sans"/>
              <a:cs typeface="Gill Sans"/>
              <a:sym typeface="Gill Sans"/>
            </a:endParaRPr>
          </a:p>
        </p:txBody>
      </p:sp>
      <p:sp>
        <p:nvSpPr>
          <p:cNvPr id="154" name="Google Shape;154;p5"/>
          <p:cNvSpPr/>
          <p:nvPr/>
        </p:nvSpPr>
        <p:spPr>
          <a:xfrm>
            <a:off x="284673" y="998581"/>
            <a:ext cx="7781476" cy="4063883"/>
          </a:xfrm>
          <a:prstGeom prst="rect">
            <a:avLst/>
          </a:prstGeom>
          <a:solidFill>
            <a:srgbClr val="AADEE8"/>
          </a:solidFill>
          <a:ln cap="flat" cmpd="sng" w="2857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no-NO" sz="1500" u="none" cap="none" strike="noStrike">
                <a:solidFill>
                  <a:srgbClr val="162D30"/>
                </a:solidFill>
                <a:latin typeface="Gill Sans"/>
                <a:ea typeface="Gill Sans"/>
                <a:cs typeface="Gill Sans"/>
                <a:sym typeface="Gill Sans"/>
              </a:rPr>
              <a:t>Ørret hører til blant laksefiskene. Det som er så kult, er at du kan finne den i det minste fjellvann, i bekken og elven, og noen velger å reise ut i havet. Da blir de sjøørret, men når du er på butikken, og ser ørret, så er de fleste fra oppdrett, slik som laksen. Ørret er rik på marine omega 3-fettsyrer,</a:t>
            </a:r>
            <a:endParaRPr/>
          </a:p>
          <a:p>
            <a:pPr indent="0" lvl="0" marL="0" marR="0" rtl="0" algn="l">
              <a:lnSpc>
                <a:spcPct val="100000"/>
              </a:lnSpc>
              <a:spcBef>
                <a:spcPts val="0"/>
              </a:spcBef>
              <a:spcAft>
                <a:spcPts val="0"/>
              </a:spcAft>
              <a:buNone/>
            </a:pPr>
            <a:r>
              <a:rPr b="0" i="0" lang="no-NO" sz="1500" u="none" cap="none" strike="noStrike">
                <a:solidFill>
                  <a:srgbClr val="162D30"/>
                </a:solidFill>
                <a:latin typeface="Gill Sans"/>
                <a:ea typeface="Gill Sans"/>
                <a:cs typeface="Gill Sans"/>
                <a:sym typeface="Gill Sans"/>
              </a:rPr>
              <a:t>som forebygger og bremser utviklingen av hjerte- og karsyksdommer, og er blant de sentrale byggesteinene i hjernen.</a:t>
            </a:r>
            <a:endParaRPr b="0" i="0" sz="15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500"/>
              <a:buFont typeface="Arial"/>
              <a:buNone/>
            </a:pPr>
            <a:r>
              <a:rPr b="0" i="0" lang="no-NO" sz="1500" u="none" cap="none" strike="noStrike">
                <a:solidFill>
                  <a:srgbClr val="162D30"/>
                </a:solidFill>
                <a:latin typeface="Gill Sans"/>
                <a:ea typeface="Gill Sans"/>
                <a:cs typeface="Gill Sans"/>
                <a:sym typeface="Gill Sans"/>
              </a:rPr>
              <a:t>Ørret er en skikkelig god matfisk, både liten og stor. Den kan tilberedes på flere måter: som sushi, stek og kokt, røykt, saltet eller gravet. Dere har kanskje røykelaks eller ørret hjemme til forskjellige høytider? </a:t>
            </a:r>
            <a:r>
              <a:rPr b="0" i="0" lang="no-NO" sz="1500" u="none" cap="none" strike="noStrike">
                <a:solidFill>
                  <a:srgbClr val="000000"/>
                </a:solidFill>
                <a:latin typeface="Gill Sans"/>
                <a:ea typeface="Gill Sans"/>
                <a:cs typeface="Gill Sans"/>
                <a:sym typeface="Gill Sans"/>
              </a:rPr>
              <a:t>Fisk har personlighet. Ulike individer har ulike strategier for å overleve og reprodusere seg. </a:t>
            </a:r>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500"/>
              <a:buFont typeface="Arial"/>
              <a:buNone/>
            </a:pPr>
            <a:r>
              <a:rPr b="0" i="0" lang="no-NO" sz="1500" u="none" cap="none" strike="noStrike">
                <a:solidFill>
                  <a:srgbClr val="162D30"/>
                </a:solidFill>
                <a:latin typeface="Gill Sans"/>
                <a:ea typeface="Gill Sans"/>
                <a:cs typeface="Gill Sans"/>
                <a:sym typeface="Gill Sans"/>
              </a:rPr>
              <a:t>Visste du at... </a:t>
            </a:r>
            <a:endParaRPr/>
          </a:p>
          <a:p>
            <a:pPr indent="0" lvl="0" marL="0" marR="0" rtl="0" algn="l">
              <a:lnSpc>
                <a:spcPct val="100000"/>
              </a:lnSpc>
              <a:spcBef>
                <a:spcPts val="0"/>
              </a:spcBef>
              <a:spcAft>
                <a:spcPts val="0"/>
              </a:spcAft>
              <a:buClr>
                <a:srgbClr val="000000"/>
              </a:buClr>
              <a:buSzPts val="1500"/>
              <a:buFont typeface="Arial"/>
              <a:buNone/>
            </a:pPr>
            <a:r>
              <a:rPr b="0" i="0" lang="no-NO" sz="1500" u="none" cap="none" strike="noStrike">
                <a:solidFill>
                  <a:srgbClr val="162D30"/>
                </a:solidFill>
                <a:latin typeface="Gill Sans"/>
                <a:ea typeface="Gill Sans"/>
                <a:cs typeface="Gill Sans"/>
                <a:sym typeface="Gill Sans"/>
              </a:rPr>
              <a:t>Mennesker bar med seg levnede ørret fra vann til vann allerede i steinalderen? På denne måten hadde de stabil tilgang på mat! </a:t>
            </a:r>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62D30"/>
              </a:solidFill>
              <a:latin typeface="Gill Sans"/>
              <a:ea typeface="Gill Sans"/>
              <a:cs typeface="Gill Sans"/>
              <a:sym typeface="Gill Sans"/>
            </a:endParaRPr>
          </a:p>
        </p:txBody>
      </p:sp>
      <p:pic>
        <p:nvPicPr>
          <p:cNvPr id="155" name="Google Shape;155;p5">
            <a:hlinkClick/>
          </p:cNvPr>
          <p:cNvPicPr preferRelativeResize="0"/>
          <p:nvPr/>
        </p:nvPicPr>
        <p:blipFill rotWithShape="1">
          <a:blip r:embed="rId3">
            <a:alphaModFix/>
          </a:blip>
          <a:srcRect b="0" l="7976" r="9632" t="0"/>
          <a:stretch/>
        </p:blipFill>
        <p:spPr>
          <a:xfrm>
            <a:off x="8371794" y="-14542"/>
            <a:ext cx="707362" cy="858534"/>
          </a:xfrm>
          <a:prstGeom prst="rect">
            <a:avLst/>
          </a:prstGeom>
          <a:noFill/>
          <a:ln>
            <a:noFill/>
          </a:ln>
        </p:spPr>
      </p:pic>
      <p:sp>
        <p:nvSpPr>
          <p:cNvPr id="156" name="Google Shape;156;p5"/>
          <p:cNvSpPr/>
          <p:nvPr/>
        </p:nvSpPr>
        <p:spPr>
          <a:xfrm>
            <a:off x="5902705" y="140917"/>
            <a:ext cx="1611354" cy="703075"/>
          </a:xfrm>
          <a:prstGeom prst="wedgeEllipseCallout">
            <a:avLst>
              <a:gd fmla="val -20833" name="adj1"/>
              <a:gd fmla="val 62500" name="adj2"/>
            </a:avLst>
          </a:prstGeom>
          <a:solidFill>
            <a:srgbClr val="AADE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Leseoppdrag </a:t>
            </a:r>
            <a:endParaRPr/>
          </a:p>
        </p:txBody>
      </p:sp>
      <p:pic>
        <p:nvPicPr>
          <p:cNvPr id="157" name="Google Shape;157;p5">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ADEE8"/>
        </a:solidFill>
      </p:bgPr>
    </p:bg>
    <p:spTree>
      <p:nvGrpSpPr>
        <p:cNvPr id="161" name="Shape 161"/>
        <p:cNvGrpSpPr/>
        <p:nvPr/>
      </p:nvGrpSpPr>
      <p:grpSpPr>
        <a:xfrm>
          <a:off x="0" y="0"/>
          <a:ext cx="0" cy="0"/>
          <a:chOff x="0" y="0"/>
          <a:chExt cx="0" cy="0"/>
        </a:xfrm>
      </p:grpSpPr>
      <p:sp>
        <p:nvSpPr>
          <p:cNvPr id="162" name="Google Shape;162;p6"/>
          <p:cNvSpPr txBox="1"/>
          <p:nvPr/>
        </p:nvSpPr>
        <p:spPr>
          <a:xfrm>
            <a:off x="284673" y="171200"/>
            <a:ext cx="3658504" cy="923299"/>
          </a:xfrm>
          <a:prstGeom prst="rect">
            <a:avLst/>
          </a:prstGeom>
          <a:solidFill>
            <a:srgbClr val="AADEE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62D30"/>
                </a:solidFill>
                <a:latin typeface="Gill Sans"/>
                <a:ea typeface="Gill Sans"/>
                <a:cs typeface="Gill Sans"/>
                <a:sym typeface="Gill Sans"/>
              </a:rPr>
              <a:t>Blåskjell    </a:t>
            </a:r>
            <a:endParaRPr b="0" i="0" sz="4800" u="none" cap="none" strike="noStrike">
              <a:solidFill>
                <a:srgbClr val="162D30"/>
              </a:solidFill>
              <a:latin typeface="Gill Sans"/>
              <a:ea typeface="Gill Sans"/>
              <a:cs typeface="Gill Sans"/>
              <a:sym typeface="Gill Sans"/>
            </a:endParaRPr>
          </a:p>
        </p:txBody>
      </p:sp>
      <p:sp>
        <p:nvSpPr>
          <p:cNvPr id="163" name="Google Shape;163;p6"/>
          <p:cNvSpPr/>
          <p:nvPr/>
        </p:nvSpPr>
        <p:spPr>
          <a:xfrm>
            <a:off x="191224" y="998581"/>
            <a:ext cx="6736049" cy="4063883"/>
          </a:xfrm>
          <a:prstGeom prst="rect">
            <a:avLst/>
          </a:prstGeom>
          <a:solidFill>
            <a:srgbClr val="AADEE8"/>
          </a:solidFill>
          <a:ln cap="flat" cmpd="sng" w="2857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no-NO" sz="1800" u="none" cap="none" strike="noStrike">
                <a:solidFill>
                  <a:srgbClr val="162D30"/>
                </a:solidFill>
                <a:latin typeface="Gill Sans"/>
                <a:ea typeface="Gill Sans"/>
                <a:cs typeface="Gill Sans"/>
                <a:sym typeface="Gill Sans"/>
              </a:rPr>
              <a:t>Blåskjell finnes langs hele norge kysten. De vokser på svaberg, på bryggestolper og i fjæren. Det er lett å forbinde skjell med late sommerdager, </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no-NO" sz="1800" u="none" cap="none" strike="noStrike">
                <a:solidFill>
                  <a:srgbClr val="162D30"/>
                </a:solidFill>
                <a:latin typeface="Gill Sans"/>
                <a:ea typeface="Gill Sans"/>
                <a:cs typeface="Gill Sans"/>
                <a:sym typeface="Gill Sans"/>
              </a:rPr>
              <a:t>Blåskjellene har en viktig jobb i havet. De er et vannfilter som renser sjøvannet for alger. Et vanlig blåskjell kan neste filtrere 3 liter vann på en time. </a:t>
            </a:r>
            <a:endParaRPr/>
          </a:p>
          <a:p>
            <a:pPr indent="0" lvl="0" marL="0" marR="0" rtl="0" algn="l">
              <a:lnSpc>
                <a:spcPct val="100000"/>
              </a:lnSpc>
              <a:spcBef>
                <a:spcPts val="0"/>
              </a:spcBef>
              <a:spcAft>
                <a:spcPts val="0"/>
              </a:spcAft>
              <a:buClr>
                <a:srgbClr val="000000"/>
              </a:buClr>
              <a:buSzPts val="1800"/>
              <a:buFont typeface="Arial"/>
              <a:buNone/>
            </a:pPr>
            <a:r>
              <a:rPr b="0" i="0" lang="no-NO" sz="1800" u="none" cap="none" strike="noStrike">
                <a:solidFill>
                  <a:srgbClr val="162D30"/>
                </a:solidFill>
                <a:latin typeface="Gill Sans"/>
                <a:ea typeface="Gill Sans"/>
                <a:cs typeface="Gill Sans"/>
                <a:sym typeface="Gill Sans"/>
              </a:rPr>
              <a:t>Det er ikke alltid at blåskjellene er spiselig, og det er da fordi det finnes giftige alger i sjøen. For å være sikker før du plukker selv, så kan det være lurt å sjekke </a:t>
            </a:r>
            <a:r>
              <a:rPr b="0" i="0" lang="no-NO" sz="1800" u="sng" cap="none" strike="noStrike">
                <a:solidFill>
                  <a:srgbClr val="162D30"/>
                </a:solidFill>
                <a:latin typeface="Gill Sans"/>
                <a:ea typeface="Gill Sans"/>
                <a:cs typeface="Gill Sans"/>
                <a:sym typeface="Gill Sans"/>
                <a:hlinkClick r:id="rId3">
                  <a:extLst>
                    <a:ext uri="{A12FA001-AC4F-418D-AE19-62706E023703}">
                      <ahyp:hlinkClr val="tx"/>
                    </a:ext>
                  </a:extLst>
                </a:hlinkClick>
              </a:rPr>
              <a:t>blåskjellvarselet</a:t>
            </a:r>
            <a:r>
              <a:rPr b="0" i="0" lang="no-NO" sz="1800" u="none" cap="none" strike="noStrike">
                <a:solidFill>
                  <a:srgbClr val="162D30"/>
                </a:solidFill>
                <a:latin typeface="Gill Sans"/>
                <a:ea typeface="Gill Sans"/>
                <a:cs typeface="Gill Sans"/>
                <a:sym typeface="Gill Sans"/>
              </a:rPr>
              <a:t>, og plukke sammen med en voksen. </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None/>
            </a:pPr>
            <a:r>
              <a:rPr b="0" i="0" lang="no-NO" sz="1800" u="none" cap="none" strike="noStrike">
                <a:solidFill>
                  <a:srgbClr val="162D30"/>
                </a:solidFill>
                <a:latin typeface="Gill Sans"/>
                <a:ea typeface="Gill Sans"/>
                <a:cs typeface="Gill Sans"/>
                <a:sym typeface="Gill Sans"/>
              </a:rPr>
              <a:t>Visste du at blåskjellene har faktisk best kvalitet om vinteren. Det er da de smaker mest, er fyldigere og søtere? </a:t>
            </a:r>
            <a:endParaRPr/>
          </a:p>
          <a:p>
            <a:pPr indent="0" lvl="0" marL="0" marR="0" rtl="0" algn="l">
              <a:lnSpc>
                <a:spcPct val="100000"/>
              </a:lnSpc>
              <a:spcBef>
                <a:spcPts val="0"/>
              </a:spcBef>
              <a:spcAft>
                <a:spcPts val="0"/>
              </a:spcAft>
              <a:buNone/>
            </a:pPr>
            <a:r>
              <a:t/>
            </a:r>
            <a:endParaRPr b="0" i="0" sz="18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None/>
            </a:pPr>
            <a:r>
              <a:t/>
            </a:r>
            <a:endParaRPr b="0" i="0" sz="1800" u="none" cap="none" strike="noStrike">
              <a:solidFill>
                <a:srgbClr val="162D30"/>
              </a:solidFill>
              <a:latin typeface="Gill Sans"/>
              <a:ea typeface="Gill Sans"/>
              <a:cs typeface="Gill Sans"/>
              <a:sym typeface="Gill Sans"/>
            </a:endParaRPr>
          </a:p>
        </p:txBody>
      </p:sp>
      <p:pic>
        <p:nvPicPr>
          <p:cNvPr id="164" name="Google Shape;164;p6">
            <a:hlinkClick/>
          </p:cNvPr>
          <p:cNvPicPr preferRelativeResize="0"/>
          <p:nvPr/>
        </p:nvPicPr>
        <p:blipFill rotWithShape="1">
          <a:blip r:embed="rId4">
            <a:alphaModFix/>
          </a:blip>
          <a:srcRect b="0" l="7976" r="9632" t="0"/>
          <a:stretch/>
        </p:blipFill>
        <p:spPr>
          <a:xfrm>
            <a:off x="8371794" y="-14542"/>
            <a:ext cx="707362" cy="858534"/>
          </a:xfrm>
          <a:prstGeom prst="rect">
            <a:avLst/>
          </a:prstGeom>
          <a:noFill/>
          <a:ln>
            <a:noFill/>
          </a:ln>
        </p:spPr>
      </p:pic>
      <p:sp>
        <p:nvSpPr>
          <p:cNvPr id="165" name="Google Shape;165;p6"/>
          <p:cNvSpPr/>
          <p:nvPr/>
        </p:nvSpPr>
        <p:spPr>
          <a:xfrm>
            <a:off x="5967923" y="63187"/>
            <a:ext cx="1984499" cy="703075"/>
          </a:xfrm>
          <a:prstGeom prst="wedgeEllipseCallout">
            <a:avLst>
              <a:gd fmla="val -20833" name="adj1"/>
              <a:gd fmla="val 62500" name="adj2"/>
            </a:avLst>
          </a:prstGeom>
          <a:solidFill>
            <a:srgbClr val="AADE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Leseoppdrag </a:t>
            </a:r>
            <a:endParaRPr/>
          </a:p>
        </p:txBody>
      </p:sp>
      <p:pic>
        <p:nvPicPr>
          <p:cNvPr id="166" name="Google Shape;166;p6">
            <a:hlinkClick/>
          </p:cNvPr>
          <p:cNvPicPr preferRelativeResize="0"/>
          <p:nvPr/>
        </p:nvPicPr>
        <p:blipFill rotWithShape="1">
          <a:blip r:embed="rId5">
            <a:alphaModFix/>
          </a:blip>
          <a:srcRect b="0" l="0" r="0" t="0"/>
          <a:stretch/>
        </p:blipFill>
        <p:spPr>
          <a:xfrm>
            <a:off x="8066149" y="4688378"/>
            <a:ext cx="961472" cy="329004"/>
          </a:xfrm>
          <a:prstGeom prst="rect">
            <a:avLst/>
          </a:prstGeom>
          <a:noFill/>
          <a:ln>
            <a:noFill/>
          </a:ln>
        </p:spPr>
      </p:pic>
      <p:pic>
        <p:nvPicPr>
          <p:cNvPr id="167" name="Google Shape;167;p6"/>
          <p:cNvPicPr preferRelativeResize="0"/>
          <p:nvPr/>
        </p:nvPicPr>
        <p:blipFill rotWithShape="1">
          <a:blip r:embed="rId6">
            <a:alphaModFix/>
          </a:blip>
          <a:srcRect b="0" l="0" r="0" t="0"/>
          <a:stretch/>
        </p:blipFill>
        <p:spPr>
          <a:xfrm>
            <a:off x="6880108" y="3701138"/>
            <a:ext cx="1666777" cy="16667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ADEE8"/>
        </a:solidFill>
      </p:bgPr>
    </p:bg>
    <p:spTree>
      <p:nvGrpSpPr>
        <p:cNvPr id="171" name="Shape 171"/>
        <p:cNvGrpSpPr/>
        <p:nvPr/>
      </p:nvGrpSpPr>
      <p:grpSpPr>
        <a:xfrm>
          <a:off x="0" y="0"/>
          <a:ext cx="0" cy="0"/>
          <a:chOff x="0" y="0"/>
          <a:chExt cx="0" cy="0"/>
        </a:xfrm>
      </p:grpSpPr>
      <p:sp>
        <p:nvSpPr>
          <p:cNvPr id="172" name="Google Shape;172;p7"/>
          <p:cNvSpPr txBox="1"/>
          <p:nvPr>
            <p:ph type="title"/>
          </p:nvPr>
        </p:nvSpPr>
        <p:spPr>
          <a:xfrm>
            <a:off x="311700" y="233674"/>
            <a:ext cx="8520600" cy="572700"/>
          </a:xfrm>
          <a:prstGeom prst="rect">
            <a:avLst/>
          </a:prstGeom>
          <a:solidFill>
            <a:srgbClr val="AADEE8"/>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62D30"/>
                </a:solidFill>
                <a:latin typeface="Gill Sans"/>
                <a:ea typeface="Gill Sans"/>
                <a:cs typeface="Gill Sans"/>
                <a:sym typeface="Gill Sans"/>
              </a:rPr>
              <a:t>Undersøk laks  </a:t>
            </a:r>
            <a:endParaRPr/>
          </a:p>
        </p:txBody>
      </p:sp>
      <p:sp>
        <p:nvSpPr>
          <p:cNvPr id="173" name="Google Shape;173;p7"/>
          <p:cNvSpPr txBox="1"/>
          <p:nvPr>
            <p:ph idx="1" type="body"/>
          </p:nvPr>
        </p:nvSpPr>
        <p:spPr>
          <a:xfrm>
            <a:off x="311700" y="1152475"/>
            <a:ext cx="6086161" cy="3416400"/>
          </a:xfrm>
          <a:prstGeom prst="rect">
            <a:avLst/>
          </a:prstGeom>
          <a:noFill/>
          <a:ln cap="flat" cmpd="sng" w="9525">
            <a:solidFill>
              <a:srgbClr val="1B373C"/>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Arial"/>
              <a:buChar char="•"/>
            </a:pPr>
            <a:r>
              <a:rPr lang="no-NO">
                <a:solidFill>
                  <a:srgbClr val="162D30"/>
                </a:solidFill>
                <a:latin typeface="Gill Sans"/>
                <a:ea typeface="Gill Sans"/>
                <a:cs typeface="Gill Sans"/>
                <a:sym typeface="Gill Sans"/>
              </a:rPr>
              <a:t>Hvilke retter kan laksen brukes til?</a:t>
            </a:r>
            <a:endParaRPr/>
          </a:p>
          <a:p>
            <a:pPr indent="-342900" lvl="0" marL="457200" rtl="0" algn="l">
              <a:lnSpc>
                <a:spcPct val="115000"/>
              </a:lnSpc>
              <a:spcBef>
                <a:spcPts val="0"/>
              </a:spcBef>
              <a:spcAft>
                <a:spcPts val="0"/>
              </a:spcAft>
              <a:buSzPts val="1800"/>
              <a:buFont typeface="Arial"/>
              <a:buChar char="•"/>
            </a:pPr>
            <a:r>
              <a:rPr lang="no-NO">
                <a:solidFill>
                  <a:srgbClr val="162D30"/>
                </a:solidFill>
                <a:latin typeface="Gill Sans"/>
                <a:ea typeface="Gill Sans"/>
                <a:cs typeface="Gill Sans"/>
                <a:sym typeface="Gill Sans"/>
              </a:rPr>
              <a:t>Klarer du å finne ut på hvilken måte denne fisken har hatt betydning for norsk matkultur? </a:t>
            </a:r>
            <a:endParaRPr/>
          </a:p>
          <a:p>
            <a:pPr indent="-342900" lvl="0" marL="457200" rtl="0" algn="l">
              <a:lnSpc>
                <a:spcPct val="115000"/>
              </a:lnSpc>
              <a:spcBef>
                <a:spcPts val="0"/>
              </a:spcBef>
              <a:spcAft>
                <a:spcPts val="0"/>
              </a:spcAft>
              <a:buSzPts val="1800"/>
              <a:buFont typeface="Arial"/>
              <a:buChar char="•"/>
            </a:pPr>
            <a:r>
              <a:rPr lang="no-NO">
                <a:solidFill>
                  <a:srgbClr val="162D30"/>
                </a:solidFill>
                <a:latin typeface="Gill Sans"/>
                <a:ea typeface="Gill Sans"/>
                <a:cs typeface="Gill Sans"/>
                <a:sym typeface="Gill Sans"/>
              </a:rPr>
              <a:t>Skiv ned fem næringsstoff du kan finne i laksen. </a:t>
            </a:r>
            <a:endParaRPr/>
          </a:p>
          <a:p>
            <a:pPr indent="-342900" lvl="0" marL="457200" rtl="0" algn="l">
              <a:lnSpc>
                <a:spcPct val="115000"/>
              </a:lnSpc>
              <a:spcBef>
                <a:spcPts val="0"/>
              </a:spcBef>
              <a:spcAft>
                <a:spcPts val="0"/>
              </a:spcAft>
              <a:buSzPts val="1800"/>
              <a:buFont typeface="Arial"/>
              <a:buChar char="•"/>
            </a:pPr>
            <a:r>
              <a:rPr lang="no-NO">
                <a:solidFill>
                  <a:srgbClr val="162D30"/>
                </a:solidFill>
                <a:latin typeface="Gill Sans"/>
                <a:ea typeface="Gill Sans"/>
                <a:cs typeface="Gill Sans"/>
                <a:sym typeface="Gill Sans"/>
              </a:rPr>
              <a:t>Hvordan bruker vi denne fisken i Norge? Da kan du se nærmere på om hvilken deler av fisken vi bruker til mat, hvilke matretter brukes den til?</a:t>
            </a:r>
            <a:endParaRPr/>
          </a:p>
          <a:p>
            <a:pPr indent="-342900" lvl="0" marL="457200" rtl="0" algn="l">
              <a:lnSpc>
                <a:spcPct val="115000"/>
              </a:lnSpc>
              <a:spcBef>
                <a:spcPts val="0"/>
              </a:spcBef>
              <a:spcAft>
                <a:spcPts val="0"/>
              </a:spcAft>
              <a:buSzPts val="1800"/>
              <a:buFont typeface="Arial"/>
              <a:buChar char="•"/>
            </a:pPr>
            <a:r>
              <a:rPr lang="no-NO">
                <a:solidFill>
                  <a:srgbClr val="162D30"/>
                </a:solidFill>
                <a:latin typeface="Gill Sans"/>
                <a:ea typeface="Gill Sans"/>
                <a:cs typeface="Gill Sans"/>
                <a:sym typeface="Gill Sans"/>
              </a:rPr>
              <a:t>Kan denne fisken og bruken av denne omtales som bærekraftig mat? </a:t>
            </a:r>
            <a:endParaRPr/>
          </a:p>
          <a:p>
            <a:pPr indent="-228600" lvl="0" marL="457200" rtl="0" algn="l">
              <a:lnSpc>
                <a:spcPct val="115000"/>
              </a:lnSpc>
              <a:spcBef>
                <a:spcPts val="0"/>
              </a:spcBef>
              <a:spcAft>
                <a:spcPts val="0"/>
              </a:spcAft>
              <a:buSzPts val="1800"/>
              <a:buFont typeface="Arial"/>
              <a:buNone/>
            </a:pPr>
            <a:r>
              <a:t/>
            </a:r>
            <a:endParaRPr>
              <a:solidFill>
                <a:srgbClr val="162D30"/>
              </a:solidFill>
              <a:latin typeface="Gill Sans"/>
              <a:ea typeface="Gill Sans"/>
              <a:cs typeface="Gill Sans"/>
              <a:sym typeface="Gill Sans"/>
            </a:endParaRPr>
          </a:p>
          <a:p>
            <a:pPr indent="-342900" lvl="0" marL="457200" rtl="0" algn="l">
              <a:lnSpc>
                <a:spcPct val="115000"/>
              </a:lnSpc>
              <a:spcBef>
                <a:spcPts val="0"/>
              </a:spcBef>
              <a:spcAft>
                <a:spcPts val="0"/>
              </a:spcAft>
              <a:buSzPts val="1800"/>
              <a:buFont typeface="Arial"/>
              <a:buChar char="•"/>
            </a:pPr>
            <a:r>
              <a:rPr lang="no-NO">
                <a:solidFill>
                  <a:srgbClr val="162D30"/>
                </a:solidFill>
                <a:latin typeface="Gill Sans"/>
                <a:ea typeface="Gill Sans"/>
                <a:cs typeface="Gill Sans"/>
                <a:sym typeface="Gill Sans"/>
              </a:rPr>
              <a:t>Hva annet kan vi si om laks? </a:t>
            </a:r>
            <a:endParaRPr/>
          </a:p>
        </p:txBody>
      </p:sp>
      <p:pic>
        <p:nvPicPr>
          <p:cNvPr id="174" name="Google Shape;174;p7">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175" name="Google Shape;175;p7">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pic>
        <p:nvPicPr>
          <p:cNvPr id="176" name="Google Shape;176;p7"/>
          <p:cNvPicPr preferRelativeResize="0"/>
          <p:nvPr/>
        </p:nvPicPr>
        <p:blipFill rotWithShape="1">
          <a:blip r:embed="rId5">
            <a:alphaModFix/>
          </a:blip>
          <a:srcRect b="0" l="0" r="0" t="0"/>
          <a:stretch/>
        </p:blipFill>
        <p:spPr>
          <a:xfrm>
            <a:off x="6527461" y="3621797"/>
            <a:ext cx="2434439" cy="10428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ADEE8"/>
        </a:solidFill>
      </p:bgPr>
    </p:bg>
    <p:spTree>
      <p:nvGrpSpPr>
        <p:cNvPr id="180" name="Shape 180"/>
        <p:cNvGrpSpPr/>
        <p:nvPr/>
      </p:nvGrpSpPr>
      <p:grpSpPr>
        <a:xfrm>
          <a:off x="0" y="0"/>
          <a:ext cx="0" cy="0"/>
          <a:chOff x="0" y="0"/>
          <a:chExt cx="0" cy="0"/>
        </a:xfrm>
      </p:grpSpPr>
      <p:sp>
        <p:nvSpPr>
          <p:cNvPr id="181" name="Google Shape;181;p8"/>
          <p:cNvSpPr txBox="1"/>
          <p:nvPr/>
        </p:nvSpPr>
        <p:spPr>
          <a:xfrm>
            <a:off x="284672" y="171200"/>
            <a:ext cx="4811309" cy="923299"/>
          </a:xfrm>
          <a:prstGeom prst="rect">
            <a:avLst/>
          </a:prstGeom>
          <a:solidFill>
            <a:srgbClr val="AADEE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62D30"/>
                </a:solidFill>
                <a:latin typeface="Gill Sans"/>
                <a:ea typeface="Gill Sans"/>
                <a:cs typeface="Gill Sans"/>
                <a:sym typeface="Gill Sans"/>
              </a:rPr>
              <a:t>Undersøk laks </a:t>
            </a:r>
            <a:endParaRPr b="0" i="0" sz="4800" u="none" cap="none" strike="noStrike">
              <a:solidFill>
                <a:srgbClr val="162D30"/>
              </a:solidFill>
              <a:latin typeface="Gill Sans"/>
              <a:ea typeface="Gill Sans"/>
              <a:cs typeface="Gill Sans"/>
              <a:sym typeface="Gill Sans"/>
            </a:endParaRPr>
          </a:p>
        </p:txBody>
      </p:sp>
      <p:sp>
        <p:nvSpPr>
          <p:cNvPr id="182" name="Google Shape;182;p8"/>
          <p:cNvSpPr/>
          <p:nvPr/>
        </p:nvSpPr>
        <p:spPr>
          <a:xfrm>
            <a:off x="284673" y="998581"/>
            <a:ext cx="6519327" cy="4063883"/>
          </a:xfrm>
          <a:prstGeom prst="rect">
            <a:avLst/>
          </a:prstGeom>
          <a:solidFill>
            <a:srgbClr val="AADEE8"/>
          </a:solidFill>
          <a:ln cap="flat" cmpd="sng" w="2857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no-NO" sz="1400" u="none" cap="none" strike="noStrike">
                <a:solidFill>
                  <a:srgbClr val="162D30"/>
                </a:solidFill>
                <a:latin typeface="Gill Sans"/>
                <a:ea typeface="Gill Sans"/>
                <a:cs typeface="Gill Sans"/>
                <a:sym typeface="Gill Sans"/>
              </a:rPr>
              <a:t>Skriv svarene dine her</a:t>
            </a:r>
            <a:endParaRPr b="1" i="0" sz="1400" u="none" cap="none" strike="noStrike">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a:solidFill>
                <a:srgbClr val="162D3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1">
              <a:solidFill>
                <a:srgbClr val="162D30"/>
              </a:solidFill>
              <a:latin typeface="Gill Sans"/>
              <a:ea typeface="Gill Sans"/>
              <a:cs typeface="Gill Sans"/>
              <a:sym typeface="Gill Sans"/>
            </a:endParaRPr>
          </a:p>
        </p:txBody>
      </p:sp>
      <p:pic>
        <p:nvPicPr>
          <p:cNvPr id="183" name="Google Shape;183;p8">
            <a:hlinkClick/>
          </p:cNvPr>
          <p:cNvPicPr preferRelativeResize="0"/>
          <p:nvPr/>
        </p:nvPicPr>
        <p:blipFill rotWithShape="1">
          <a:blip r:embed="rId3">
            <a:alphaModFix/>
          </a:blip>
          <a:srcRect b="0" l="7976" r="9632" t="0"/>
          <a:stretch/>
        </p:blipFill>
        <p:spPr>
          <a:xfrm>
            <a:off x="8371794" y="-14542"/>
            <a:ext cx="707362" cy="858534"/>
          </a:xfrm>
          <a:prstGeom prst="rect">
            <a:avLst/>
          </a:prstGeom>
          <a:noFill/>
          <a:ln>
            <a:noFill/>
          </a:ln>
        </p:spPr>
      </p:pic>
      <p:sp>
        <p:nvSpPr>
          <p:cNvPr id="184" name="Google Shape;184;p8"/>
          <p:cNvSpPr/>
          <p:nvPr/>
        </p:nvSpPr>
        <p:spPr>
          <a:xfrm>
            <a:off x="5902704" y="140917"/>
            <a:ext cx="1790447" cy="703075"/>
          </a:xfrm>
          <a:prstGeom prst="wedgeEllipseCallout">
            <a:avLst>
              <a:gd fmla="val -20833" name="adj1"/>
              <a:gd fmla="val 62500" name="adj2"/>
            </a:avLst>
          </a:prstGeom>
          <a:solidFill>
            <a:srgbClr val="AADEE8"/>
          </a:solidFill>
          <a:ln cap="flat" cmpd="sng" w="25400">
            <a:solidFill>
              <a:srgbClr val="1B37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o-NO" sz="1400" u="none" cap="none" strike="noStrike">
                <a:solidFill>
                  <a:srgbClr val="1B373C"/>
                </a:solidFill>
                <a:latin typeface="Gill Sans"/>
                <a:ea typeface="Gill Sans"/>
                <a:cs typeface="Gill Sans"/>
                <a:sym typeface="Gill Sans"/>
              </a:rPr>
              <a:t>Skriveoppdrag </a:t>
            </a:r>
            <a:endParaRPr/>
          </a:p>
        </p:txBody>
      </p:sp>
      <p:pic>
        <p:nvPicPr>
          <p:cNvPr id="185" name="Google Shape;185;p8">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pic>
        <p:nvPicPr>
          <p:cNvPr id="186" name="Google Shape;186;p8"/>
          <p:cNvPicPr preferRelativeResize="0"/>
          <p:nvPr/>
        </p:nvPicPr>
        <p:blipFill rotWithShape="1">
          <a:blip r:embed="rId5">
            <a:alphaModFix/>
          </a:blip>
          <a:srcRect b="0" l="0" r="0" t="0"/>
          <a:stretch/>
        </p:blipFill>
        <p:spPr>
          <a:xfrm>
            <a:off x="6797927" y="3753242"/>
            <a:ext cx="2434439" cy="10428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9C8B"/>
        </a:solidFill>
      </p:bgPr>
    </p:bg>
    <p:spTree>
      <p:nvGrpSpPr>
        <p:cNvPr id="190" name="Shape 190"/>
        <p:cNvGrpSpPr/>
        <p:nvPr/>
      </p:nvGrpSpPr>
      <p:grpSpPr>
        <a:xfrm>
          <a:off x="0" y="0"/>
          <a:ext cx="0" cy="0"/>
          <a:chOff x="0" y="0"/>
          <a:chExt cx="0" cy="0"/>
        </a:xfrm>
      </p:grpSpPr>
      <p:sp>
        <p:nvSpPr>
          <p:cNvPr id="191" name="Google Shape;191;p9"/>
          <p:cNvSpPr txBox="1"/>
          <p:nvPr>
            <p:ph type="title"/>
          </p:nvPr>
        </p:nvSpPr>
        <p:spPr>
          <a:xfrm>
            <a:off x="248947" y="226169"/>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no-NO" sz="4800">
                <a:solidFill>
                  <a:srgbClr val="1B373C"/>
                </a:solidFill>
                <a:latin typeface="Gill Sans"/>
                <a:ea typeface="Gill Sans"/>
                <a:cs typeface="Gill Sans"/>
                <a:sym typeface="Gill Sans"/>
              </a:rPr>
              <a:t>På tur med Deigen </a:t>
            </a:r>
            <a:endParaRPr sz="4800">
              <a:latin typeface="Gill Sans"/>
              <a:ea typeface="Gill Sans"/>
              <a:cs typeface="Gill Sans"/>
              <a:sym typeface="Gill Sans"/>
            </a:endParaRPr>
          </a:p>
        </p:txBody>
      </p:sp>
      <p:sp>
        <p:nvSpPr>
          <p:cNvPr id="192" name="Google Shape;192;p9"/>
          <p:cNvSpPr txBox="1"/>
          <p:nvPr>
            <p:ph idx="1" type="body"/>
          </p:nvPr>
        </p:nvSpPr>
        <p:spPr>
          <a:xfrm>
            <a:off x="116379" y="1161395"/>
            <a:ext cx="3530438" cy="3687154"/>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no-NO" sz="1400">
                <a:solidFill>
                  <a:srgbClr val="1B373C"/>
                </a:solidFill>
                <a:latin typeface="Gill Sans"/>
                <a:ea typeface="Gill Sans"/>
                <a:cs typeface="Gill Sans"/>
                <a:sym typeface="Gill Sans"/>
              </a:rPr>
              <a:t>De fleste av oss har sikkert fisket små grønne krabber fra bryggekanten - men visste du at de også kan spises? Faktisk kan vi spise det meste av det vi finner langs Norges 101 kilometer lange kystlinje.</a:t>
            </a:r>
            <a:endParaRPr/>
          </a:p>
          <a:p>
            <a:pPr indent="0" lvl="0" marL="114300" rtl="0" algn="l">
              <a:lnSpc>
                <a:spcPct val="115000"/>
              </a:lnSpc>
              <a:spcBef>
                <a:spcPts val="0"/>
              </a:spcBef>
              <a:spcAft>
                <a:spcPts val="0"/>
              </a:spcAft>
              <a:buSzPts val="1800"/>
              <a:buNone/>
            </a:pPr>
            <a:r>
              <a:t/>
            </a:r>
            <a:endParaRPr sz="1400">
              <a:solidFill>
                <a:srgbClr val="1B373C"/>
              </a:solidFill>
              <a:latin typeface="Gill Sans"/>
              <a:ea typeface="Gill Sans"/>
              <a:cs typeface="Gill Sans"/>
              <a:sym typeface="Gill Sans"/>
            </a:endParaRPr>
          </a:p>
          <a:p>
            <a:pPr indent="0" lvl="0" marL="114300" rtl="0" algn="l">
              <a:lnSpc>
                <a:spcPct val="115000"/>
              </a:lnSpc>
              <a:spcBef>
                <a:spcPts val="0"/>
              </a:spcBef>
              <a:spcAft>
                <a:spcPts val="0"/>
              </a:spcAft>
              <a:buSzPts val="1800"/>
              <a:buNone/>
            </a:pPr>
            <a:r>
              <a:rPr lang="no-NO" sz="1400">
                <a:solidFill>
                  <a:srgbClr val="1B373C"/>
                </a:solidFill>
                <a:latin typeface="Gill Sans"/>
                <a:ea typeface="Gill Sans"/>
                <a:cs typeface="Gill Sans"/>
                <a:sym typeface="Gill Sans"/>
              </a:rPr>
              <a:t>I denne episoden skal vi møte noen av de beste i Norge på innhøsting og tilberedning av mat fra havet. </a:t>
            </a:r>
            <a:endParaRPr/>
          </a:p>
          <a:p>
            <a:pPr indent="0" lvl="0" marL="114300" rtl="0" algn="l">
              <a:lnSpc>
                <a:spcPct val="115000"/>
              </a:lnSpc>
              <a:spcBef>
                <a:spcPts val="0"/>
              </a:spcBef>
              <a:spcAft>
                <a:spcPts val="0"/>
              </a:spcAft>
              <a:buSzPts val="1800"/>
              <a:buNone/>
            </a:pPr>
            <a:r>
              <a:t/>
            </a:r>
            <a:endParaRPr sz="1400">
              <a:solidFill>
                <a:srgbClr val="1B373C"/>
              </a:solidFill>
              <a:latin typeface="Gill Sans"/>
              <a:ea typeface="Gill Sans"/>
              <a:cs typeface="Gill Sans"/>
              <a:sym typeface="Gill Sans"/>
            </a:endParaRPr>
          </a:p>
        </p:txBody>
      </p:sp>
      <p:pic>
        <p:nvPicPr>
          <p:cNvPr descr="EP3: Selvhøstet mat fra havet// På tur med Deigen" id="193" name="Google Shape;193;p9"/>
          <p:cNvPicPr preferRelativeResize="0"/>
          <p:nvPr/>
        </p:nvPicPr>
        <p:blipFill rotWithShape="1">
          <a:blip r:embed="rId3">
            <a:alphaModFix/>
          </a:blip>
          <a:srcRect b="0" l="0" r="0" t="0"/>
          <a:stretch/>
        </p:blipFill>
        <p:spPr>
          <a:xfrm>
            <a:off x="3883504" y="1251812"/>
            <a:ext cx="4672346" cy="2639875"/>
          </a:xfrm>
          <a:prstGeom prst="rect">
            <a:avLst/>
          </a:prstGeom>
          <a:noFill/>
          <a:ln>
            <a:noFill/>
          </a:ln>
        </p:spPr>
      </p:pic>
      <p:pic>
        <p:nvPicPr>
          <p:cNvPr id="194" name="Google Shape;194;p9">
            <a:hlinkClick/>
          </p:cNvPr>
          <p:cNvPicPr preferRelativeResize="0"/>
          <p:nvPr/>
        </p:nvPicPr>
        <p:blipFill rotWithShape="1">
          <a:blip r:embed="rId4">
            <a:alphaModFix/>
          </a:blip>
          <a:srcRect b="0" l="0" r="0" t="0"/>
          <a:stretch/>
        </p:blipFill>
        <p:spPr>
          <a:xfrm>
            <a:off x="8248650" y="-65287"/>
            <a:ext cx="895350" cy="895350"/>
          </a:xfrm>
          <a:prstGeom prst="rect">
            <a:avLst/>
          </a:prstGeom>
          <a:noFill/>
          <a:ln>
            <a:noFill/>
          </a:ln>
        </p:spPr>
      </p:pic>
      <p:pic>
        <p:nvPicPr>
          <p:cNvPr id="195" name="Google Shape;195;p9">
            <a:hlinkClick/>
          </p:cNvPr>
          <p:cNvPicPr preferRelativeResize="0"/>
          <p:nvPr/>
        </p:nvPicPr>
        <p:blipFill rotWithShape="1">
          <a:blip r:embed="rId5">
            <a:alphaModFix/>
          </a:blip>
          <a:srcRect b="0" l="0" r="0" t="0"/>
          <a:stretch/>
        </p:blipFill>
        <p:spPr>
          <a:xfrm>
            <a:off x="8066149" y="4688378"/>
            <a:ext cx="961472" cy="3290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9C8B"/>
        </a:solidFill>
      </p:bgPr>
    </p:bg>
    <p:spTree>
      <p:nvGrpSpPr>
        <p:cNvPr id="199" name="Shape 199"/>
        <p:cNvGrpSpPr/>
        <p:nvPr/>
      </p:nvGrpSpPr>
      <p:grpSpPr>
        <a:xfrm>
          <a:off x="0" y="0"/>
          <a:ext cx="0" cy="0"/>
          <a:chOff x="0" y="0"/>
          <a:chExt cx="0" cy="0"/>
        </a:xfrm>
      </p:grpSpPr>
      <p:sp>
        <p:nvSpPr>
          <p:cNvPr id="200" name="Google Shape;200;p1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no-NO">
                <a:latin typeface="Gill Sans"/>
                <a:ea typeface="Gill Sans"/>
                <a:cs typeface="Gill Sans"/>
                <a:sym typeface="Gill Sans"/>
              </a:rPr>
              <a:t>Oppgaver til filmen </a:t>
            </a:r>
            <a:endParaRPr/>
          </a:p>
        </p:txBody>
      </p:sp>
      <p:sp>
        <p:nvSpPr>
          <p:cNvPr id="201" name="Google Shape;201;p1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lnSpcReduction="20000"/>
          </a:bodyPr>
          <a:lstStyle/>
          <a:p>
            <a:pPr indent="-342900" lvl="0" marL="457200" rtl="0" algn="l">
              <a:lnSpc>
                <a:spcPct val="115000"/>
              </a:lnSpc>
              <a:spcBef>
                <a:spcPts val="0"/>
              </a:spcBef>
              <a:spcAft>
                <a:spcPts val="0"/>
              </a:spcAft>
              <a:buSzPts val="1800"/>
              <a:buAutoNum type="arabicPeriod"/>
            </a:pPr>
            <a:r>
              <a:rPr lang="no-NO">
                <a:solidFill>
                  <a:srgbClr val="1B373C"/>
                </a:solidFill>
                <a:latin typeface="Gill Sans"/>
                <a:ea typeface="Gill Sans"/>
                <a:cs typeface="Gill Sans"/>
                <a:sym typeface="Gill Sans"/>
              </a:rPr>
              <a:t>Nevn tre ting du kan spise fra fjæresteinene</a:t>
            </a:r>
            <a:endParaRPr/>
          </a:p>
          <a:p>
            <a:pPr indent="-342900" lvl="0" marL="457200" rtl="0" algn="l">
              <a:lnSpc>
                <a:spcPct val="115000"/>
              </a:lnSpc>
              <a:spcBef>
                <a:spcPts val="0"/>
              </a:spcBef>
              <a:spcAft>
                <a:spcPts val="0"/>
              </a:spcAft>
              <a:buSzPts val="1800"/>
              <a:buAutoNum type="arabicPeriod"/>
            </a:pPr>
            <a:r>
              <a:rPr lang="no-NO">
                <a:solidFill>
                  <a:srgbClr val="1B373C"/>
                </a:solidFill>
                <a:latin typeface="Gill Sans"/>
                <a:ea typeface="Gill Sans"/>
                <a:cs typeface="Gill Sans"/>
                <a:sym typeface="Gill Sans"/>
              </a:rPr>
              <a:t>Hva er viktig å tenke på når vi skal plukke ting i fjæren? Hvordan skal vi behandle dyrene?</a:t>
            </a:r>
            <a:endParaRPr/>
          </a:p>
          <a:p>
            <a:pPr indent="-342900" lvl="0" marL="457200" rtl="0" algn="l">
              <a:lnSpc>
                <a:spcPct val="115000"/>
              </a:lnSpc>
              <a:spcBef>
                <a:spcPts val="0"/>
              </a:spcBef>
              <a:spcAft>
                <a:spcPts val="0"/>
              </a:spcAft>
              <a:buSzPts val="1800"/>
              <a:buAutoNum type="arabicPeriod"/>
            </a:pPr>
            <a:r>
              <a:rPr lang="no-NO">
                <a:solidFill>
                  <a:srgbClr val="1B373C"/>
                </a:solidFill>
                <a:latin typeface="Gill Sans"/>
                <a:ea typeface="Gill Sans"/>
                <a:cs typeface="Gill Sans"/>
                <a:sym typeface="Gill Sans"/>
              </a:rPr>
              <a:t>Er det noe man ikke har lov å plukke? I så fall hva?</a:t>
            </a:r>
            <a:endParaRPr/>
          </a:p>
          <a:p>
            <a:pPr indent="-342900" lvl="0" marL="457200" rtl="0" algn="l">
              <a:lnSpc>
                <a:spcPct val="115000"/>
              </a:lnSpc>
              <a:spcBef>
                <a:spcPts val="0"/>
              </a:spcBef>
              <a:spcAft>
                <a:spcPts val="0"/>
              </a:spcAft>
              <a:buSzPts val="1800"/>
              <a:buAutoNum type="arabicPeriod"/>
            </a:pPr>
            <a:r>
              <a:rPr lang="no-NO">
                <a:solidFill>
                  <a:srgbClr val="1B373C"/>
                </a:solidFill>
                <a:latin typeface="Gill Sans"/>
                <a:ea typeface="Gill Sans"/>
                <a:cs typeface="Gill Sans"/>
                <a:sym typeface="Gill Sans"/>
              </a:rPr>
              <a:t>Planlegg en tur i fjæra for å høste mat. Planen må inneholde hva du trenger av utstyr, hvor du skal finne informasjon om hva du kan spise, lokalitet, og oppskrifter for hva du har tenkt å gjøre med maten.</a:t>
            </a:r>
            <a:endParaRPr/>
          </a:p>
          <a:p>
            <a:pPr indent="-342900" lvl="0" marL="457200" rtl="0" algn="l">
              <a:lnSpc>
                <a:spcPct val="115000"/>
              </a:lnSpc>
              <a:spcBef>
                <a:spcPts val="0"/>
              </a:spcBef>
              <a:spcAft>
                <a:spcPts val="0"/>
              </a:spcAft>
              <a:buSzPts val="1800"/>
              <a:buAutoNum type="arabicPeriod"/>
            </a:pPr>
            <a:r>
              <a:rPr lang="no-NO">
                <a:solidFill>
                  <a:srgbClr val="1B373C"/>
                </a:solidFill>
                <a:latin typeface="Gill Sans"/>
                <a:ea typeface="Gill Sans"/>
                <a:cs typeface="Gill Sans"/>
                <a:sym typeface="Gill Sans"/>
              </a:rPr>
              <a:t>Hvilke bærekraftsmål kan vi påvirke ved å spise mat fra fjæresteinene?</a:t>
            </a:r>
            <a:endParaRPr/>
          </a:p>
          <a:p>
            <a:pPr indent="-342900" lvl="0" marL="457200" rtl="0" algn="l">
              <a:lnSpc>
                <a:spcPct val="115000"/>
              </a:lnSpc>
              <a:spcBef>
                <a:spcPts val="0"/>
              </a:spcBef>
              <a:spcAft>
                <a:spcPts val="0"/>
              </a:spcAft>
              <a:buSzPts val="1800"/>
              <a:buAutoNum type="arabicPeriod"/>
            </a:pPr>
            <a:r>
              <a:rPr lang="no-NO">
                <a:solidFill>
                  <a:srgbClr val="1B373C"/>
                </a:solidFill>
                <a:latin typeface="Gill Sans"/>
                <a:ea typeface="Gill Sans"/>
                <a:cs typeface="Gill Sans"/>
                <a:sym typeface="Gill Sans"/>
              </a:rPr>
              <a:t>Hva er en havmus?</a:t>
            </a:r>
            <a:endParaRPr/>
          </a:p>
          <a:p>
            <a:pPr indent="-228600" lvl="0" marL="457200" rtl="0" algn="l">
              <a:lnSpc>
                <a:spcPct val="115000"/>
              </a:lnSpc>
              <a:spcBef>
                <a:spcPts val="0"/>
              </a:spcBef>
              <a:spcAft>
                <a:spcPts val="0"/>
              </a:spcAft>
              <a:buSzPts val="1800"/>
              <a:buNone/>
            </a:pPr>
            <a:r>
              <a:t/>
            </a:r>
            <a:endParaRPr>
              <a:solidFill>
                <a:srgbClr val="1B373C"/>
              </a:solidFill>
              <a:latin typeface="Gill Sans"/>
              <a:ea typeface="Gill Sans"/>
              <a:cs typeface="Gill Sans"/>
              <a:sym typeface="Gill Sans"/>
            </a:endParaRPr>
          </a:p>
        </p:txBody>
      </p:sp>
      <p:pic>
        <p:nvPicPr>
          <p:cNvPr id="202" name="Google Shape;202;p10">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03" name="Google Shape;203;p10">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9C8B"/>
        </a:solidFill>
      </p:bgPr>
    </p:bg>
    <p:spTree>
      <p:nvGrpSpPr>
        <p:cNvPr id="207" name="Shape 207"/>
        <p:cNvGrpSpPr/>
        <p:nvPr/>
      </p:nvGrpSpPr>
      <p:grpSpPr>
        <a:xfrm>
          <a:off x="0" y="0"/>
          <a:ext cx="0" cy="0"/>
          <a:chOff x="0" y="0"/>
          <a:chExt cx="0" cy="0"/>
        </a:xfrm>
      </p:grpSpPr>
      <p:sp>
        <p:nvSpPr>
          <p:cNvPr id="208" name="Google Shape;208;p11"/>
          <p:cNvSpPr txBox="1"/>
          <p:nvPr/>
        </p:nvSpPr>
        <p:spPr>
          <a:xfrm>
            <a:off x="147249" y="127600"/>
            <a:ext cx="5509271"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no-NO" sz="4800" u="none" cap="none" strike="noStrike">
                <a:solidFill>
                  <a:srgbClr val="1B373C"/>
                </a:solidFill>
                <a:latin typeface="Gill Sans"/>
                <a:ea typeface="Gill Sans"/>
                <a:cs typeface="Gill Sans"/>
                <a:sym typeface="Gill Sans"/>
              </a:rPr>
              <a:t>Svarark </a:t>
            </a:r>
            <a:endParaRPr b="0" i="0" sz="4800" u="none" cap="none" strike="noStrike">
              <a:solidFill>
                <a:srgbClr val="1B373C"/>
              </a:solidFill>
              <a:latin typeface="Gill Sans"/>
              <a:ea typeface="Gill Sans"/>
              <a:cs typeface="Gill Sans"/>
              <a:sym typeface="Gill Sans"/>
            </a:endParaRPr>
          </a:p>
        </p:txBody>
      </p:sp>
      <p:sp>
        <p:nvSpPr>
          <p:cNvPr id="209" name="Google Shape;209;p11"/>
          <p:cNvSpPr/>
          <p:nvPr/>
        </p:nvSpPr>
        <p:spPr>
          <a:xfrm>
            <a:off x="322598" y="1182029"/>
            <a:ext cx="7528800" cy="3339397"/>
          </a:xfrm>
          <a:prstGeom prst="rect">
            <a:avLst/>
          </a:prstGeom>
          <a:noFill/>
          <a:ln cap="flat" cmpd="sng" w="9525">
            <a:solidFill>
              <a:srgbClr val="162D3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62D30"/>
              </a:solidFill>
              <a:latin typeface="Gill Sans"/>
              <a:ea typeface="Gill Sans"/>
              <a:cs typeface="Gill Sans"/>
              <a:sym typeface="Gill Sans"/>
            </a:endParaRPr>
          </a:p>
        </p:txBody>
      </p:sp>
      <p:pic>
        <p:nvPicPr>
          <p:cNvPr id="210" name="Google Shape;210;p11">
            <a:hlinkClick/>
          </p:cNvPr>
          <p:cNvPicPr preferRelativeResize="0"/>
          <p:nvPr/>
        </p:nvPicPr>
        <p:blipFill rotWithShape="1">
          <a:blip r:embed="rId3">
            <a:alphaModFix/>
          </a:blip>
          <a:srcRect b="0" l="0" r="0" t="0"/>
          <a:stretch/>
        </p:blipFill>
        <p:spPr>
          <a:xfrm>
            <a:off x="8248650" y="-65287"/>
            <a:ext cx="895350" cy="895350"/>
          </a:xfrm>
          <a:prstGeom prst="rect">
            <a:avLst/>
          </a:prstGeom>
          <a:noFill/>
          <a:ln>
            <a:noFill/>
          </a:ln>
        </p:spPr>
      </p:pic>
      <p:pic>
        <p:nvPicPr>
          <p:cNvPr id="211" name="Google Shape;211;p11">
            <a:hlinkClick/>
          </p:cNvPr>
          <p:cNvPicPr preferRelativeResize="0"/>
          <p:nvPr/>
        </p:nvPicPr>
        <p:blipFill rotWithShape="1">
          <a:blip r:embed="rId4">
            <a:alphaModFix/>
          </a:blip>
          <a:srcRect b="0" l="0" r="0" t="0"/>
          <a:stretch/>
        </p:blipFill>
        <p:spPr>
          <a:xfrm>
            <a:off x="8066149" y="4688378"/>
            <a:ext cx="961472" cy="32900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