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7"/>
  </p:notesMasterIdLst>
  <p:sldIdLst>
    <p:sldId id="332" r:id="rId2"/>
    <p:sldId id="311" r:id="rId3"/>
    <p:sldId id="327" r:id="rId4"/>
    <p:sldId id="271" r:id="rId5"/>
    <p:sldId id="272" r:id="rId6"/>
    <p:sldId id="282" r:id="rId7"/>
    <p:sldId id="299" r:id="rId8"/>
    <p:sldId id="294" r:id="rId9"/>
    <p:sldId id="322" r:id="rId10"/>
    <p:sldId id="314" r:id="rId11"/>
    <p:sldId id="319" r:id="rId12"/>
    <p:sldId id="334" r:id="rId13"/>
    <p:sldId id="328" r:id="rId14"/>
    <p:sldId id="291" r:id="rId15"/>
    <p:sldId id="312" r:id="rId16"/>
    <p:sldId id="321" r:id="rId17"/>
    <p:sldId id="262" r:id="rId18"/>
    <p:sldId id="269" r:id="rId19"/>
    <p:sldId id="317" r:id="rId20"/>
    <p:sldId id="292" r:id="rId21"/>
    <p:sldId id="261" r:id="rId22"/>
    <p:sldId id="266" r:id="rId23"/>
    <p:sldId id="264" r:id="rId24"/>
    <p:sldId id="307" r:id="rId25"/>
    <p:sldId id="313" r:id="rId26"/>
    <p:sldId id="308" r:id="rId27"/>
    <p:sldId id="273" r:id="rId28"/>
    <p:sldId id="270" r:id="rId29"/>
    <p:sldId id="320" r:id="rId30"/>
    <p:sldId id="302" r:id="rId31"/>
    <p:sldId id="301" r:id="rId32"/>
    <p:sldId id="303" r:id="rId33"/>
    <p:sldId id="304" r:id="rId34"/>
    <p:sldId id="280" r:id="rId35"/>
    <p:sldId id="331" r:id="rId36"/>
  </p:sldIdLst>
  <p:sldSz cx="9144000" cy="5143500" type="screen16x9"/>
  <p:notesSz cx="6858000" cy="9144000"/>
  <p:embeddedFontLst>
    <p:embeddedFont>
      <p:font typeface="Gill Sans MT" panose="020B0502020104020203" pitchFamily="34" charset="77"/>
      <p:regular r:id="rId38"/>
      <p:bold r:id="rId39"/>
      <p:italic r:id="rId40"/>
      <p:boldItalic r:id="rId41"/>
    </p:embeddedFont>
    <p:embeddedFont>
      <p:font typeface="Shadows Into Light Two" panose="02000506000000020004" pitchFamily="2" charset="0"/>
      <p:regular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EDE8"/>
    <a:srgbClr val="EBEFCA"/>
    <a:srgbClr val="162D30"/>
    <a:srgbClr val="B2DCD6"/>
    <a:srgbClr val="F49C8B"/>
    <a:srgbClr val="AADEE8"/>
    <a:srgbClr val="9AD4D4"/>
    <a:srgbClr val="A0CC7A"/>
    <a:srgbClr val="A1C54D"/>
    <a:srgbClr val="006D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F60DABE-848F-4EA9-BED7-F0A3D9030BC8}">
  <a:tblStyle styleId="{1F60DABE-848F-4EA9-BED7-F0A3D9030BC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Ingen stil, ingen rutenet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emastil 1 – utheving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emastil 1 – utheving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92"/>
    <p:restoredTop sz="79758"/>
  </p:normalViewPr>
  <p:slideViewPr>
    <p:cSldViewPr snapToGrid="0">
      <p:cViewPr varScale="1">
        <p:scale>
          <a:sx n="169" d="100"/>
          <a:sy n="169" d="100"/>
        </p:scale>
        <p:origin x="816" y="17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dirty="0"/>
              <a:t>Sliden står oppe når elevene kommer inn. </a:t>
            </a:r>
          </a:p>
        </p:txBody>
      </p:sp>
    </p:spTree>
    <p:extLst>
      <p:ext uri="{BB962C8B-B14F-4D97-AF65-F5344CB8AC3E}">
        <p14:creationId xmlns:p14="http://schemas.microsoft.com/office/powerpoint/2010/main" val="4181336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4123048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ec0059161f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ec0059161f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4946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dirty="0"/>
              <a:t>Oppgavene er hentet fra </a:t>
            </a:r>
            <a:r>
              <a:rPr lang="nb-NO" dirty="0" err="1"/>
              <a:t>Passion</a:t>
            </a:r>
            <a:r>
              <a:rPr lang="nb-NO" dirty="0"/>
              <a:t> for </a:t>
            </a:r>
            <a:r>
              <a:rPr lang="nb-NO" dirty="0" err="1"/>
              <a:t>ocean</a:t>
            </a:r>
            <a:r>
              <a:rPr lang="nb-NO" dirty="0"/>
              <a:t> og TV2-skole </a:t>
            </a:r>
          </a:p>
        </p:txBody>
      </p:sp>
    </p:spTree>
    <p:extLst>
      <p:ext uri="{BB962C8B-B14F-4D97-AF65-F5344CB8AC3E}">
        <p14:creationId xmlns:p14="http://schemas.microsoft.com/office/powerpoint/2010/main" val="1138710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ec0059161f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ec0059161f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72061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ec0059161f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ec0059161f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9599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nb-NO" dirty="0">
                <a:latin typeface="Gill Sans MT" panose="020B0502020104020203" pitchFamily="34" charset="77"/>
              </a:rPr>
              <a:t>Hvilke fiskeslag eksporterer vi mye av? </a:t>
            </a:r>
          </a:p>
          <a:p>
            <a:endParaRPr lang="nb-NO" dirty="0"/>
          </a:p>
        </p:txBody>
      </p:sp>
    </p:spTree>
    <p:extLst>
      <p:ext uri="{BB962C8B-B14F-4D97-AF65-F5344CB8AC3E}">
        <p14:creationId xmlns:p14="http://schemas.microsoft.com/office/powerpoint/2010/main" val="1623949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ec0059161f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ec0059161f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38160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ec0059161f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ec0059161f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b-NO" dirty="0"/>
              <a:t>Kilder: </a:t>
            </a:r>
          </a:p>
          <a:p>
            <a:pPr marL="0" lvl="0" indent="0" algn="l" rtl="0">
              <a:spcBef>
                <a:spcPts val="0"/>
              </a:spcBef>
              <a:spcAft>
                <a:spcPts val="0"/>
              </a:spcAft>
              <a:buNone/>
            </a:pPr>
            <a:r>
              <a:rPr lang="nb-NO" dirty="0"/>
              <a:t>Lærerveiledning »fiskesprell» s. 36-38</a:t>
            </a:r>
          </a:p>
        </p:txBody>
      </p:sp>
    </p:spTree>
    <p:extLst>
      <p:ext uri="{BB962C8B-B14F-4D97-AF65-F5344CB8AC3E}">
        <p14:creationId xmlns:p14="http://schemas.microsoft.com/office/powerpoint/2010/main" val="3368186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ec0059161f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ec0059161f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0829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dirty="0"/>
              <a:t>Kommer lenke og informasjon på skolebesøket </a:t>
            </a:r>
          </a:p>
        </p:txBody>
      </p:sp>
    </p:spTree>
    <p:extLst>
      <p:ext uri="{BB962C8B-B14F-4D97-AF65-F5344CB8AC3E}">
        <p14:creationId xmlns:p14="http://schemas.microsoft.com/office/powerpoint/2010/main" val="3590543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sz="1100" b="0" i="0" u="none" strike="noStrike" cap="none" dirty="0">
                <a:solidFill>
                  <a:srgbClr val="000000"/>
                </a:solidFill>
                <a:effectLst/>
                <a:latin typeface="Arial"/>
                <a:ea typeface="Arial"/>
                <a:cs typeface="Arial"/>
                <a:sym typeface="Arial"/>
              </a:rPr>
              <a:t>VØL-skjemaet gjør elevene oppmerksom på det de kan fra før. Alle har en forforståelse for hva et tema handler om. </a:t>
            </a:r>
          </a:p>
          <a:p>
            <a:r>
              <a:rPr lang="nb-NO" sz="1100" b="0" i="0" u="none" strike="noStrike" cap="none" dirty="0">
                <a:solidFill>
                  <a:srgbClr val="000000"/>
                </a:solidFill>
                <a:effectLst/>
                <a:latin typeface="Arial"/>
                <a:ea typeface="Arial"/>
                <a:cs typeface="Arial"/>
                <a:sym typeface="Arial"/>
              </a:rPr>
              <a:t>Baserer man seg kun på sin forforståelse uten å reflektere over hva man mener man vet om emnet, blir det samme som å basere sin oppfatning av verden rundt seg på fordommer. I dagens samfunn er det særdeles viktig at vi behandler kunnskap med et kritisk blikk. Skal vi stole på alle kildene vi finner på internett? Er det vi vet faktisk riktig? Har vi meninger om noe som baserer seg på misforståelser eller ren feilinformasjon? Det finnes alt for mange eksempler der voksne mennesker i dag har en formening om det de tror er fakta, men som faktisk er ren uvitenhet. Da er det viktig at lærer i skolen gir elevene et verktøy for å kunne reflektere og være kritisk.</a:t>
            </a:r>
          </a:p>
          <a:p>
            <a:r>
              <a:rPr lang="nb-NO" sz="1100" b="0" i="0" u="none" strike="noStrike" cap="none" dirty="0">
                <a:solidFill>
                  <a:srgbClr val="000000"/>
                </a:solidFill>
                <a:effectLst/>
                <a:latin typeface="Arial"/>
                <a:ea typeface="Arial"/>
                <a:cs typeface="Arial"/>
                <a:sym typeface="Arial"/>
              </a:rPr>
              <a:t>Et VØL-skjema kan være med på å gi elevene verktøyet de trenger for å kunne være kritisk, kunne reflektere og ikke godta alt basert på forforståelsen alene. </a:t>
            </a:r>
          </a:p>
          <a:p>
            <a:endParaRPr lang="nb-NO" sz="1100" b="0" i="0" u="none" strike="noStrike" cap="none" dirty="0">
              <a:solidFill>
                <a:srgbClr val="000000"/>
              </a:solidFill>
              <a:effectLst/>
              <a:latin typeface="Arial"/>
              <a:ea typeface="Arial"/>
              <a:cs typeface="Arial"/>
              <a:sym typeface="Arial"/>
            </a:endParaRPr>
          </a:p>
          <a:p>
            <a:r>
              <a:rPr lang="nb-NO" sz="1100" b="0" i="0" u="none" strike="noStrike" cap="none" dirty="0">
                <a:solidFill>
                  <a:srgbClr val="000000"/>
                </a:solidFill>
                <a:effectLst/>
                <a:latin typeface="Arial"/>
                <a:ea typeface="Arial"/>
                <a:cs typeface="Arial"/>
                <a:sym typeface="Arial"/>
              </a:rPr>
              <a:t>Kilde: </a:t>
            </a:r>
            <a:r>
              <a:rPr lang="nb-NO" sz="1100" b="0" i="0" u="none" strike="noStrike" cap="none" dirty="0" err="1">
                <a:solidFill>
                  <a:srgbClr val="000000"/>
                </a:solidFill>
                <a:effectLst/>
                <a:latin typeface="Arial"/>
                <a:ea typeface="Arial"/>
                <a:cs typeface="Arial"/>
                <a:sym typeface="Arial"/>
              </a:rPr>
              <a:t>https</a:t>
            </a:r>
            <a:r>
              <a:rPr lang="nb-NO" sz="1100" b="0" i="0" u="none" strike="noStrike" cap="none" dirty="0">
                <a:solidFill>
                  <a:srgbClr val="000000"/>
                </a:solidFill>
                <a:effectLst/>
                <a:latin typeface="Arial"/>
                <a:ea typeface="Arial"/>
                <a:cs typeface="Arial"/>
                <a:sym typeface="Arial"/>
              </a:rPr>
              <a:t>://</a:t>
            </a:r>
            <a:r>
              <a:rPr lang="nb-NO" sz="1100" b="0" i="0" u="none" strike="noStrike" cap="none" dirty="0" err="1">
                <a:solidFill>
                  <a:srgbClr val="000000"/>
                </a:solidFill>
                <a:effectLst/>
                <a:latin typeface="Arial"/>
                <a:ea typeface="Arial"/>
                <a:cs typeface="Arial"/>
                <a:sym typeface="Arial"/>
              </a:rPr>
              <a:t>www.lesevinduet.no</a:t>
            </a:r>
            <a:r>
              <a:rPr lang="nb-NO" sz="1100" b="0" i="0" u="none" strike="noStrike" cap="none" dirty="0">
                <a:solidFill>
                  <a:srgbClr val="000000"/>
                </a:solidFill>
                <a:effectLst/>
                <a:latin typeface="Arial"/>
                <a:ea typeface="Arial"/>
                <a:cs typeface="Arial"/>
                <a:sym typeface="Arial"/>
              </a:rPr>
              <a:t>/vol-som-</a:t>
            </a:r>
            <a:r>
              <a:rPr lang="nb-NO" sz="1100" b="0" i="0" u="none" strike="noStrike" cap="none" dirty="0" err="1">
                <a:solidFill>
                  <a:srgbClr val="000000"/>
                </a:solidFill>
                <a:effectLst/>
                <a:latin typeface="Arial"/>
                <a:ea typeface="Arial"/>
                <a:cs typeface="Arial"/>
                <a:sym typeface="Arial"/>
              </a:rPr>
              <a:t>laeringsverktoy</a:t>
            </a:r>
            <a:r>
              <a:rPr lang="nb-NO" sz="1100" b="0" i="0" u="none" strike="noStrike" cap="none" dirty="0">
                <a:solidFill>
                  <a:srgbClr val="000000"/>
                </a:solidFill>
                <a:effectLst/>
                <a:latin typeface="Arial"/>
                <a:ea typeface="Arial"/>
                <a:cs typeface="Arial"/>
                <a:sym typeface="Arial"/>
              </a:rPr>
              <a:t>/ </a:t>
            </a:r>
          </a:p>
        </p:txBody>
      </p:sp>
    </p:spTree>
    <p:extLst>
      <p:ext uri="{BB962C8B-B14F-4D97-AF65-F5344CB8AC3E}">
        <p14:creationId xmlns:p14="http://schemas.microsoft.com/office/powerpoint/2010/main" val="184591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ec0059161f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ec0059161f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0532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sz="1100" b="0" i="0" u="none" strike="noStrike" cap="none" dirty="0">
                <a:solidFill>
                  <a:srgbClr val="000000"/>
                </a:solidFill>
                <a:effectLst/>
                <a:latin typeface="Arial"/>
                <a:ea typeface="Arial"/>
                <a:cs typeface="Arial"/>
                <a:sym typeface="Arial"/>
              </a:rPr>
              <a:t>Tre elever blir tatt frem slik at de står med ryggen mot tavlen. To elever skal så forklare medelevene hva de ser på skjermen eller hva de leser. </a:t>
            </a:r>
          </a:p>
          <a:p>
            <a:r>
              <a:rPr lang="nb-NO" sz="1100" b="0" i="0" u="none" strike="noStrike" cap="none" dirty="0">
                <a:solidFill>
                  <a:srgbClr val="000000"/>
                </a:solidFill>
                <a:effectLst/>
                <a:latin typeface="Arial"/>
                <a:ea typeface="Arial"/>
                <a:cs typeface="Arial"/>
                <a:sym typeface="Arial"/>
              </a:rPr>
              <a:t>Man skal forklare så medspilleren forstår og gjetter på så mange ord som mulig innen sanden renner ut i timeglasset. </a:t>
            </a:r>
          </a:p>
          <a:p>
            <a:endParaRPr lang="nb-NO" sz="1100" b="0" i="0" u="none" strike="noStrike" cap="none" dirty="0">
              <a:solidFill>
                <a:srgbClr val="000000"/>
              </a:solidFill>
              <a:effectLst/>
              <a:latin typeface="Arial"/>
              <a:cs typeface="Arial"/>
              <a:sym typeface="Arial"/>
            </a:endParaRPr>
          </a:p>
          <a:p>
            <a:r>
              <a:rPr lang="nb-NO" sz="1100" b="0" i="0" u="none" strike="noStrike" cap="none" dirty="0">
                <a:solidFill>
                  <a:srgbClr val="000000"/>
                </a:solidFill>
                <a:effectLst/>
                <a:latin typeface="Arial"/>
                <a:cs typeface="Arial"/>
                <a:sym typeface="Arial"/>
              </a:rPr>
              <a:t>Bruk </a:t>
            </a:r>
            <a:r>
              <a:rPr lang="nb-NO" sz="1100" b="0" i="0" u="none" strike="noStrike" cap="none" dirty="0" err="1">
                <a:solidFill>
                  <a:srgbClr val="000000"/>
                </a:solidFill>
                <a:effectLst/>
                <a:latin typeface="Arial"/>
                <a:cs typeface="Arial"/>
                <a:sym typeface="Arial"/>
              </a:rPr>
              <a:t>https</a:t>
            </a:r>
            <a:r>
              <a:rPr lang="nb-NO" sz="1100" b="0" i="0" u="none" strike="noStrike" cap="none" dirty="0">
                <a:solidFill>
                  <a:srgbClr val="000000"/>
                </a:solidFill>
                <a:effectLst/>
                <a:latin typeface="Arial"/>
                <a:cs typeface="Arial"/>
                <a:sym typeface="Arial"/>
              </a:rPr>
              <a:t>://</a:t>
            </a:r>
            <a:r>
              <a:rPr lang="nb-NO" sz="1100" b="0" i="0" u="none" strike="noStrike" cap="none" dirty="0" err="1">
                <a:solidFill>
                  <a:srgbClr val="000000"/>
                </a:solidFill>
                <a:effectLst/>
                <a:latin typeface="Arial"/>
                <a:cs typeface="Arial"/>
                <a:sym typeface="Arial"/>
              </a:rPr>
              <a:t>classroomscreen.com</a:t>
            </a:r>
            <a:r>
              <a:rPr lang="nb-NO" sz="1100" b="0" i="0" u="none" strike="noStrike" cap="none" dirty="0">
                <a:solidFill>
                  <a:srgbClr val="000000"/>
                </a:solidFill>
                <a:effectLst/>
                <a:latin typeface="Arial"/>
                <a:cs typeface="Arial"/>
                <a:sym typeface="Arial"/>
              </a:rPr>
              <a:t>/</a:t>
            </a:r>
            <a:r>
              <a:rPr lang="nb-NO" sz="1100" b="0" i="0" u="none" strike="noStrike" cap="none" dirty="0" err="1">
                <a:solidFill>
                  <a:srgbClr val="000000"/>
                </a:solidFill>
                <a:effectLst/>
                <a:latin typeface="Arial"/>
                <a:cs typeface="Arial"/>
                <a:sym typeface="Arial"/>
              </a:rPr>
              <a:t>app</a:t>
            </a:r>
            <a:r>
              <a:rPr lang="nb-NO" sz="1100" b="0" i="0" u="none" strike="noStrike" cap="none" dirty="0">
                <a:solidFill>
                  <a:srgbClr val="000000"/>
                </a:solidFill>
                <a:effectLst/>
                <a:latin typeface="Arial"/>
                <a:cs typeface="Arial"/>
                <a:sym typeface="Arial"/>
              </a:rPr>
              <a:t> for å få frem timeglass for hvert lag </a:t>
            </a:r>
          </a:p>
          <a:p>
            <a:endParaRPr lang="nb-NO" sz="1100" b="0" i="0" u="none" strike="noStrike" cap="none" dirty="0">
              <a:solidFill>
                <a:srgbClr val="000000"/>
              </a:solidFill>
              <a:effectLst/>
              <a:latin typeface="Arial"/>
              <a:cs typeface="Arial"/>
              <a:sym typeface="Arial"/>
            </a:endParaRPr>
          </a:p>
        </p:txBody>
      </p:sp>
    </p:spTree>
    <p:extLst>
      <p:ext uri="{BB962C8B-B14F-4D97-AF65-F5344CB8AC3E}">
        <p14:creationId xmlns:p14="http://schemas.microsoft.com/office/powerpoint/2010/main" val="12857696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077039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sz="1100" b="1" i="0" u="none" strike="noStrike" cap="none" dirty="0" err="1">
                <a:solidFill>
                  <a:srgbClr val="000000"/>
                </a:solidFill>
                <a:effectLst/>
                <a:latin typeface="Arial"/>
                <a:ea typeface="Arial"/>
                <a:cs typeface="Arial"/>
                <a:sym typeface="Arial"/>
              </a:rPr>
              <a:t>Stykningsdelene</a:t>
            </a:r>
            <a:r>
              <a:rPr lang="nb-NO" sz="1100" b="1" i="0" u="none" strike="noStrike" cap="none" dirty="0">
                <a:solidFill>
                  <a:srgbClr val="000000"/>
                </a:solidFill>
                <a:effectLst/>
                <a:latin typeface="Arial"/>
                <a:ea typeface="Arial"/>
                <a:cs typeface="Arial"/>
                <a:sym typeface="Arial"/>
              </a:rPr>
              <a:t> på torsken kan brukes til:</a:t>
            </a:r>
            <a:endParaRPr lang="nb-NO" sz="1100" b="0" i="0" u="none" strike="noStrike" cap="none" dirty="0">
              <a:solidFill>
                <a:srgbClr val="000000"/>
              </a:solidFill>
              <a:effectLst/>
              <a:latin typeface="Arial"/>
              <a:ea typeface="Arial"/>
              <a:cs typeface="Arial"/>
              <a:sym typeface="Arial"/>
            </a:endParaRPr>
          </a:p>
          <a:p>
            <a:r>
              <a:rPr lang="nb-NO" sz="1100" b="1" i="0" u="none" strike="noStrike" cap="none" dirty="0">
                <a:solidFill>
                  <a:srgbClr val="000000"/>
                </a:solidFill>
                <a:effectLst/>
                <a:latin typeface="Arial"/>
                <a:ea typeface="Arial"/>
                <a:cs typeface="Arial"/>
                <a:sym typeface="Arial"/>
              </a:rPr>
              <a:t>Hode og ørebein:</a:t>
            </a:r>
            <a:r>
              <a:rPr lang="nb-NO" sz="1100" b="0" i="0" u="none" strike="noStrike" cap="none" dirty="0">
                <a:solidFill>
                  <a:srgbClr val="000000"/>
                </a:solidFill>
                <a:effectLst/>
                <a:latin typeface="Arial"/>
                <a:ea typeface="Arial"/>
                <a:cs typeface="Arial"/>
                <a:sym typeface="Arial"/>
              </a:rPr>
              <a:t> Kokes eller brukes til fond/kraft</a:t>
            </a:r>
          </a:p>
          <a:p>
            <a:r>
              <a:rPr lang="nb-NO" sz="1100" b="1" i="0" u="none" strike="noStrike" cap="none" dirty="0">
                <a:solidFill>
                  <a:srgbClr val="000000"/>
                </a:solidFill>
                <a:effectLst/>
                <a:latin typeface="Arial"/>
                <a:ea typeface="Arial"/>
                <a:cs typeface="Arial"/>
                <a:sym typeface="Arial"/>
              </a:rPr>
              <a:t>Ryggbein med hale:</a:t>
            </a:r>
            <a:r>
              <a:rPr lang="nb-NO" sz="1100" b="0" i="0" u="none" strike="noStrike" cap="none" dirty="0">
                <a:solidFill>
                  <a:srgbClr val="000000"/>
                </a:solidFill>
                <a:effectLst/>
                <a:latin typeface="Arial"/>
                <a:ea typeface="Arial"/>
                <a:cs typeface="Arial"/>
                <a:sym typeface="Arial"/>
              </a:rPr>
              <a:t> Brukes til fond/kraft</a:t>
            </a:r>
          </a:p>
          <a:p>
            <a:r>
              <a:rPr lang="nb-NO" sz="1100" b="1" i="0" u="none" strike="noStrike" cap="none" dirty="0">
                <a:solidFill>
                  <a:srgbClr val="000000"/>
                </a:solidFill>
                <a:effectLst/>
                <a:latin typeface="Arial"/>
                <a:ea typeface="Arial"/>
                <a:cs typeface="Arial"/>
                <a:sym typeface="Arial"/>
              </a:rPr>
              <a:t>Hel filet:</a:t>
            </a:r>
            <a:r>
              <a:rPr lang="nb-NO" sz="1100" b="0" i="0" u="none" strike="noStrike" cap="none" dirty="0">
                <a:solidFill>
                  <a:srgbClr val="000000"/>
                </a:solidFill>
                <a:effectLst/>
                <a:latin typeface="Arial"/>
                <a:ea typeface="Arial"/>
                <a:cs typeface="Arial"/>
                <a:sym typeface="Arial"/>
              </a:rPr>
              <a:t>  Kan brukes i alle typer matretter, samt tørkes eller saltes </a:t>
            </a:r>
          </a:p>
          <a:p>
            <a:r>
              <a:rPr lang="nb-NO" sz="1100" b="1" i="0" u="none" strike="noStrike" cap="none" dirty="0" err="1">
                <a:solidFill>
                  <a:srgbClr val="000000"/>
                </a:solidFill>
                <a:effectLst/>
                <a:latin typeface="Arial"/>
                <a:ea typeface="Arial"/>
                <a:cs typeface="Arial"/>
                <a:sym typeface="Arial"/>
              </a:rPr>
              <a:t>Ryggloin</a:t>
            </a:r>
            <a:r>
              <a:rPr lang="nb-NO" sz="1100" b="1" i="0" u="none" strike="noStrike" cap="none" dirty="0">
                <a:solidFill>
                  <a:srgbClr val="000000"/>
                </a:solidFill>
                <a:effectLst/>
                <a:latin typeface="Arial"/>
                <a:ea typeface="Arial"/>
                <a:cs typeface="Arial"/>
                <a:sym typeface="Arial"/>
              </a:rPr>
              <a:t>, hale- og senterporsjon:</a:t>
            </a:r>
            <a:r>
              <a:rPr lang="nb-NO" sz="1100" b="0" i="0" u="none" strike="noStrike" cap="none" dirty="0">
                <a:solidFill>
                  <a:srgbClr val="000000"/>
                </a:solidFill>
                <a:effectLst/>
                <a:latin typeface="Arial"/>
                <a:ea typeface="Arial"/>
                <a:cs typeface="Arial"/>
                <a:sym typeface="Arial"/>
              </a:rPr>
              <a:t> Kan brukes i alle typer matretter</a:t>
            </a:r>
          </a:p>
          <a:p>
            <a:r>
              <a:rPr lang="nb-NO" sz="1100" b="1" i="0" u="none" strike="noStrike" cap="none" dirty="0">
                <a:solidFill>
                  <a:srgbClr val="000000"/>
                </a:solidFill>
                <a:effectLst/>
                <a:latin typeface="Arial"/>
                <a:ea typeface="Arial"/>
                <a:cs typeface="Arial"/>
                <a:sym typeface="Arial"/>
              </a:rPr>
              <a:t>Kjake:</a:t>
            </a:r>
            <a:r>
              <a:rPr lang="nb-NO" sz="1100" b="0" i="0" u="none" strike="noStrike" cap="none" dirty="0">
                <a:solidFill>
                  <a:srgbClr val="000000"/>
                </a:solidFill>
                <a:effectLst/>
                <a:latin typeface="Arial"/>
                <a:ea typeface="Arial"/>
                <a:cs typeface="Arial"/>
                <a:sym typeface="Arial"/>
              </a:rPr>
              <a:t> Stekes, paneres</a:t>
            </a:r>
          </a:p>
          <a:p>
            <a:r>
              <a:rPr lang="nb-NO" sz="1100" b="1" i="0" u="none" strike="noStrike" cap="none" dirty="0">
                <a:solidFill>
                  <a:srgbClr val="000000"/>
                </a:solidFill>
                <a:effectLst/>
                <a:latin typeface="Arial"/>
                <a:ea typeface="Arial"/>
                <a:cs typeface="Arial"/>
                <a:sym typeface="Arial"/>
              </a:rPr>
              <a:t>Tunge:</a:t>
            </a:r>
            <a:r>
              <a:rPr lang="nb-NO" sz="1100" b="0" i="0" u="none" strike="noStrike" cap="none" dirty="0">
                <a:solidFill>
                  <a:srgbClr val="000000"/>
                </a:solidFill>
                <a:effectLst/>
                <a:latin typeface="Arial"/>
                <a:ea typeface="Arial"/>
                <a:cs typeface="Arial"/>
                <a:sym typeface="Arial"/>
              </a:rPr>
              <a:t> Stekes, saltes, paneres</a:t>
            </a:r>
          </a:p>
          <a:p>
            <a:r>
              <a:rPr lang="nb-NO" sz="1100" b="1" i="0" u="none" strike="noStrike" cap="none" dirty="0">
                <a:solidFill>
                  <a:srgbClr val="000000"/>
                </a:solidFill>
                <a:effectLst/>
                <a:latin typeface="Arial"/>
                <a:ea typeface="Arial"/>
                <a:cs typeface="Arial"/>
                <a:sym typeface="Arial"/>
              </a:rPr>
              <a:t>Buk:</a:t>
            </a:r>
            <a:r>
              <a:rPr lang="nb-NO" sz="1100" b="0" i="0" u="none" strike="noStrike" cap="none" dirty="0">
                <a:solidFill>
                  <a:srgbClr val="000000"/>
                </a:solidFill>
                <a:effectLst/>
                <a:latin typeface="Arial"/>
                <a:ea typeface="Arial"/>
                <a:cs typeface="Arial"/>
                <a:sym typeface="Arial"/>
              </a:rPr>
              <a:t> Saltes, farse</a:t>
            </a:r>
          </a:p>
          <a:p>
            <a:r>
              <a:rPr lang="nb-NO" sz="1100" b="1" i="0" u="none" strike="noStrike" cap="none" dirty="0">
                <a:solidFill>
                  <a:srgbClr val="000000"/>
                </a:solidFill>
                <a:effectLst/>
                <a:latin typeface="Arial"/>
                <a:ea typeface="Arial"/>
                <a:cs typeface="Arial"/>
                <a:sym typeface="Arial"/>
              </a:rPr>
              <a:t>Lever:</a:t>
            </a:r>
            <a:r>
              <a:rPr lang="nb-NO" sz="1100" b="0" i="0" u="none" strike="noStrike" cap="none" dirty="0">
                <a:solidFill>
                  <a:srgbClr val="000000"/>
                </a:solidFill>
                <a:effectLst/>
                <a:latin typeface="Arial"/>
                <a:ea typeface="Arial"/>
                <a:cs typeface="Arial"/>
                <a:sym typeface="Arial"/>
              </a:rPr>
              <a:t> Kokes</a:t>
            </a:r>
          </a:p>
          <a:p>
            <a:r>
              <a:rPr lang="nb-NO" sz="1100" b="1" i="0" u="none" strike="noStrike" cap="none" dirty="0">
                <a:solidFill>
                  <a:srgbClr val="000000"/>
                </a:solidFill>
                <a:effectLst/>
                <a:latin typeface="Arial"/>
                <a:ea typeface="Arial"/>
                <a:cs typeface="Arial"/>
                <a:sym typeface="Arial"/>
              </a:rPr>
              <a:t>Rogn:</a:t>
            </a:r>
            <a:r>
              <a:rPr lang="nb-NO" sz="1100" b="0" i="0" u="none" strike="noStrike" cap="none" dirty="0">
                <a:solidFill>
                  <a:srgbClr val="000000"/>
                </a:solidFill>
                <a:effectLst/>
                <a:latin typeface="Arial"/>
                <a:ea typeface="Arial"/>
                <a:cs typeface="Arial"/>
                <a:sym typeface="Arial"/>
              </a:rPr>
              <a:t> Kokes, stekes, saltes</a:t>
            </a:r>
          </a:p>
          <a:p>
            <a:r>
              <a:rPr lang="nb-NO" sz="1100" b="1" i="0" u="none" strike="noStrike" cap="none" dirty="0">
                <a:solidFill>
                  <a:srgbClr val="000000"/>
                </a:solidFill>
                <a:effectLst/>
                <a:latin typeface="Arial"/>
                <a:ea typeface="Arial"/>
                <a:cs typeface="Arial"/>
                <a:sym typeface="Arial"/>
              </a:rPr>
              <a:t>Svømmeblære:</a:t>
            </a:r>
            <a:r>
              <a:rPr lang="nb-NO" sz="1100" b="0" i="0" u="none" strike="noStrike" cap="none" dirty="0">
                <a:solidFill>
                  <a:srgbClr val="000000"/>
                </a:solidFill>
                <a:effectLst/>
                <a:latin typeface="Arial"/>
                <a:ea typeface="Arial"/>
                <a:cs typeface="Arial"/>
                <a:sym typeface="Arial"/>
              </a:rPr>
              <a:t> Tørkes</a:t>
            </a:r>
          </a:p>
          <a:p>
            <a:r>
              <a:rPr lang="nb-NO" sz="1100" b="1" i="0" u="none" strike="noStrike" cap="none" dirty="0">
                <a:solidFill>
                  <a:srgbClr val="000000"/>
                </a:solidFill>
                <a:effectLst/>
                <a:latin typeface="Arial"/>
                <a:ea typeface="Arial"/>
                <a:cs typeface="Arial"/>
                <a:sym typeface="Arial"/>
              </a:rPr>
              <a:t>Melke:</a:t>
            </a:r>
            <a:r>
              <a:rPr lang="nb-NO" sz="1100" b="0" i="0" u="none" strike="noStrike" cap="none" dirty="0">
                <a:solidFill>
                  <a:srgbClr val="000000"/>
                </a:solidFill>
                <a:effectLst/>
                <a:latin typeface="Arial"/>
                <a:ea typeface="Arial"/>
                <a:cs typeface="Arial"/>
                <a:sym typeface="Arial"/>
              </a:rPr>
              <a:t> Friteres og kokes</a:t>
            </a:r>
          </a:p>
          <a:p>
            <a:r>
              <a:rPr lang="nb-NO" sz="1100" b="1" i="0" u="none" strike="noStrike" cap="none" dirty="0">
                <a:solidFill>
                  <a:srgbClr val="000000"/>
                </a:solidFill>
                <a:effectLst/>
                <a:latin typeface="Arial"/>
                <a:ea typeface="Arial"/>
                <a:cs typeface="Arial"/>
                <a:sym typeface="Arial"/>
              </a:rPr>
              <a:t>Kotelett:</a:t>
            </a:r>
            <a:r>
              <a:rPr lang="nb-NO" sz="1100" b="0" i="0" u="none" strike="noStrike" cap="none" dirty="0">
                <a:solidFill>
                  <a:srgbClr val="000000"/>
                </a:solidFill>
                <a:effectLst/>
                <a:latin typeface="Arial"/>
                <a:ea typeface="Arial"/>
                <a:cs typeface="Arial"/>
                <a:sym typeface="Arial"/>
              </a:rPr>
              <a:t> Stekes, dampes</a:t>
            </a:r>
          </a:p>
          <a:p>
            <a:endParaRPr lang="nb-NO" sz="1100" b="0" i="0" u="none" strike="noStrike" cap="none" dirty="0">
              <a:solidFill>
                <a:srgbClr val="000000"/>
              </a:solidFill>
              <a:effectLst/>
              <a:latin typeface="Arial"/>
              <a:ea typeface="Arial"/>
              <a:cs typeface="Arial"/>
              <a:sym typeface="Arial"/>
            </a:endParaRPr>
          </a:p>
          <a:p>
            <a:endParaRPr lang="nb-NO" sz="1100" b="0" i="0" u="none" strike="noStrike" cap="none" dirty="0">
              <a:solidFill>
                <a:srgbClr val="000000"/>
              </a:solidFill>
              <a:effectLst/>
              <a:latin typeface="Arial"/>
              <a:ea typeface="Arial"/>
              <a:cs typeface="Arial"/>
              <a:sym typeface="Arial"/>
            </a:endParaRPr>
          </a:p>
          <a:p>
            <a:endParaRPr lang="nb-NO" dirty="0"/>
          </a:p>
        </p:txBody>
      </p:sp>
    </p:spTree>
    <p:extLst>
      <p:ext uri="{BB962C8B-B14F-4D97-AF65-F5344CB8AC3E}">
        <p14:creationId xmlns:p14="http://schemas.microsoft.com/office/powerpoint/2010/main" val="8737875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sz="1100" b="1" i="0" u="none" strike="noStrike" cap="none" dirty="0" err="1">
                <a:solidFill>
                  <a:srgbClr val="000000"/>
                </a:solidFill>
                <a:effectLst/>
                <a:latin typeface="Arial"/>
                <a:ea typeface="Arial"/>
                <a:cs typeface="Arial"/>
                <a:sym typeface="Arial"/>
              </a:rPr>
              <a:t>Stykningsdelene</a:t>
            </a:r>
            <a:r>
              <a:rPr lang="nb-NO" sz="1100" b="1" i="0" u="none" strike="noStrike" cap="none" dirty="0">
                <a:solidFill>
                  <a:srgbClr val="000000"/>
                </a:solidFill>
                <a:effectLst/>
                <a:latin typeface="Arial"/>
                <a:ea typeface="Arial"/>
                <a:cs typeface="Arial"/>
                <a:sym typeface="Arial"/>
              </a:rPr>
              <a:t> på laksen kan brukes til: </a:t>
            </a:r>
            <a:endParaRPr lang="nb-NO" sz="1100" b="0" i="0" u="none" strike="noStrike" cap="none" dirty="0">
              <a:solidFill>
                <a:srgbClr val="000000"/>
              </a:solidFill>
              <a:effectLst/>
              <a:latin typeface="Arial"/>
              <a:ea typeface="Arial"/>
              <a:cs typeface="Arial"/>
              <a:sym typeface="Arial"/>
            </a:endParaRPr>
          </a:p>
          <a:p>
            <a:r>
              <a:rPr lang="nb-NO" sz="1100" b="1" i="0" u="none" strike="noStrike" cap="none" dirty="0">
                <a:solidFill>
                  <a:srgbClr val="000000"/>
                </a:solidFill>
                <a:effectLst/>
                <a:latin typeface="Arial"/>
                <a:ea typeface="Arial"/>
                <a:cs typeface="Arial"/>
                <a:sym typeface="Arial"/>
              </a:rPr>
              <a:t>Hode og ørebein:</a:t>
            </a:r>
            <a:r>
              <a:rPr lang="nb-NO" sz="1100" b="0" i="0" u="none" strike="noStrike" cap="none" dirty="0">
                <a:solidFill>
                  <a:srgbClr val="000000"/>
                </a:solidFill>
                <a:effectLst/>
                <a:latin typeface="Arial"/>
                <a:ea typeface="Arial"/>
                <a:cs typeface="Arial"/>
                <a:sym typeface="Arial"/>
              </a:rPr>
              <a:t> Kokes, brukes til fond/kraft</a:t>
            </a:r>
          </a:p>
          <a:p>
            <a:r>
              <a:rPr lang="nb-NO" sz="1100" b="1" i="0" u="none" strike="noStrike" cap="none" dirty="0">
                <a:solidFill>
                  <a:srgbClr val="000000"/>
                </a:solidFill>
                <a:effectLst/>
                <a:latin typeface="Arial"/>
                <a:ea typeface="Arial"/>
                <a:cs typeface="Arial"/>
                <a:sym typeface="Arial"/>
              </a:rPr>
              <a:t>Ryggbein med hale:</a:t>
            </a:r>
            <a:r>
              <a:rPr lang="nb-NO" sz="1100" b="0" i="0" u="none" strike="noStrike" cap="none" dirty="0">
                <a:solidFill>
                  <a:srgbClr val="000000"/>
                </a:solidFill>
                <a:effectLst/>
                <a:latin typeface="Arial"/>
                <a:ea typeface="Arial"/>
                <a:cs typeface="Arial"/>
                <a:sym typeface="Arial"/>
              </a:rPr>
              <a:t> Brukes til fond/kraft</a:t>
            </a:r>
          </a:p>
          <a:p>
            <a:r>
              <a:rPr lang="nb-NO" sz="1100" b="1" i="0" u="none" strike="noStrike" cap="none" dirty="0">
                <a:solidFill>
                  <a:srgbClr val="000000"/>
                </a:solidFill>
                <a:effectLst/>
                <a:latin typeface="Arial"/>
                <a:ea typeface="Arial"/>
                <a:cs typeface="Arial"/>
                <a:sym typeface="Arial"/>
              </a:rPr>
              <a:t>Hel filet og porsjoner:</a:t>
            </a:r>
            <a:r>
              <a:rPr lang="nb-NO" sz="1100" b="0" i="0" u="none" strike="noStrike" cap="none" dirty="0">
                <a:solidFill>
                  <a:srgbClr val="000000"/>
                </a:solidFill>
                <a:effectLst/>
                <a:latin typeface="Arial"/>
                <a:ea typeface="Arial"/>
                <a:cs typeface="Arial"/>
                <a:sym typeface="Arial"/>
              </a:rPr>
              <a:t> I alle typer matretter</a:t>
            </a:r>
          </a:p>
          <a:p>
            <a:r>
              <a:rPr lang="nb-NO" sz="1100" b="1" i="0" u="none" strike="noStrike" cap="none" dirty="0">
                <a:solidFill>
                  <a:srgbClr val="000000"/>
                </a:solidFill>
                <a:effectLst/>
                <a:latin typeface="Arial"/>
                <a:ea typeface="Arial"/>
                <a:cs typeface="Arial"/>
                <a:sym typeface="Arial"/>
              </a:rPr>
              <a:t>Rygg- og </a:t>
            </a:r>
            <a:r>
              <a:rPr lang="nb-NO" sz="1100" b="1" i="0" u="none" strike="noStrike" cap="none" dirty="0" err="1">
                <a:solidFill>
                  <a:srgbClr val="000000"/>
                </a:solidFill>
                <a:effectLst/>
                <a:latin typeface="Arial"/>
                <a:ea typeface="Arial"/>
                <a:cs typeface="Arial"/>
                <a:sym typeface="Arial"/>
              </a:rPr>
              <a:t>bellyloin</a:t>
            </a:r>
            <a:r>
              <a:rPr lang="nb-NO" sz="1100" b="1" i="0" u="none" strike="noStrike" cap="none" dirty="0">
                <a:solidFill>
                  <a:srgbClr val="000000"/>
                </a:solidFill>
                <a:effectLst/>
                <a:latin typeface="Arial"/>
                <a:ea typeface="Arial"/>
                <a:cs typeface="Arial"/>
                <a:sym typeface="Arial"/>
              </a:rPr>
              <a:t>:</a:t>
            </a:r>
            <a:r>
              <a:rPr lang="nb-NO" sz="1100" b="0" i="0" u="none" strike="noStrike" cap="none" dirty="0">
                <a:solidFill>
                  <a:srgbClr val="000000"/>
                </a:solidFill>
                <a:effectLst/>
                <a:latin typeface="Arial"/>
                <a:ea typeface="Arial"/>
                <a:cs typeface="Arial"/>
                <a:sym typeface="Arial"/>
              </a:rPr>
              <a:t> I alle typer matretter, også rått konsum*</a:t>
            </a:r>
          </a:p>
          <a:p>
            <a:r>
              <a:rPr lang="nb-NO" sz="1100" b="1" i="0" u="none" strike="noStrike" cap="none" dirty="0">
                <a:solidFill>
                  <a:srgbClr val="000000"/>
                </a:solidFill>
                <a:effectLst/>
                <a:latin typeface="Arial"/>
                <a:ea typeface="Arial"/>
                <a:cs typeface="Arial"/>
                <a:sym typeface="Arial"/>
              </a:rPr>
              <a:t>Kotelett og butterfly:</a:t>
            </a:r>
            <a:r>
              <a:rPr lang="nb-NO" sz="1100" b="0" i="0" u="none" strike="noStrike" cap="none" dirty="0">
                <a:solidFill>
                  <a:srgbClr val="000000"/>
                </a:solidFill>
                <a:effectLst/>
                <a:latin typeface="Arial"/>
                <a:ea typeface="Arial"/>
                <a:cs typeface="Arial"/>
                <a:sym typeface="Arial"/>
              </a:rPr>
              <a:t> Stekes, bakes, trekkes, dampes</a:t>
            </a:r>
          </a:p>
          <a:p>
            <a:r>
              <a:rPr lang="nb-NO" sz="1100" b="1" i="0" u="none" strike="noStrike" cap="none" dirty="0" err="1">
                <a:solidFill>
                  <a:srgbClr val="000000"/>
                </a:solidFill>
                <a:effectLst/>
                <a:latin typeface="Arial"/>
                <a:ea typeface="Arial"/>
                <a:cs typeface="Arial"/>
                <a:sym typeface="Arial"/>
              </a:rPr>
              <a:t>Bukfilet</a:t>
            </a:r>
            <a:r>
              <a:rPr lang="nb-NO" sz="1100" b="1" i="0" u="none" strike="noStrike" cap="none" dirty="0">
                <a:solidFill>
                  <a:srgbClr val="000000"/>
                </a:solidFill>
                <a:effectLst/>
                <a:latin typeface="Arial"/>
                <a:ea typeface="Arial"/>
                <a:cs typeface="Arial"/>
                <a:sym typeface="Arial"/>
              </a:rPr>
              <a:t>:</a:t>
            </a:r>
            <a:r>
              <a:rPr lang="nb-NO" sz="1100" b="0" i="0" u="none" strike="noStrike" cap="none" dirty="0">
                <a:solidFill>
                  <a:srgbClr val="000000"/>
                </a:solidFill>
                <a:effectLst/>
                <a:latin typeface="Arial"/>
                <a:ea typeface="Arial"/>
                <a:cs typeface="Arial"/>
                <a:sym typeface="Arial"/>
              </a:rPr>
              <a:t> Røkes, tørkes, rått konsum*</a:t>
            </a:r>
          </a:p>
          <a:p>
            <a:r>
              <a:rPr lang="nb-NO" sz="1100" b="1" i="0" u="none" strike="noStrike" cap="none" dirty="0">
                <a:solidFill>
                  <a:srgbClr val="000000"/>
                </a:solidFill>
                <a:effectLst/>
                <a:latin typeface="Arial"/>
                <a:ea typeface="Arial"/>
                <a:cs typeface="Arial"/>
                <a:sym typeface="Arial"/>
              </a:rPr>
              <a:t>Rogn:</a:t>
            </a:r>
            <a:r>
              <a:rPr lang="nb-NO" sz="1100" b="0" i="0" u="none" strike="noStrike" cap="none" dirty="0">
                <a:solidFill>
                  <a:srgbClr val="000000"/>
                </a:solidFill>
                <a:effectLst/>
                <a:latin typeface="Arial"/>
                <a:ea typeface="Arial"/>
                <a:cs typeface="Arial"/>
                <a:sym typeface="Arial"/>
              </a:rPr>
              <a:t> Saltes</a:t>
            </a:r>
          </a:p>
          <a:p>
            <a:r>
              <a:rPr lang="nb-NO" sz="1100" b="0" i="0" u="none" strike="noStrike" cap="none" dirty="0">
                <a:solidFill>
                  <a:srgbClr val="000000"/>
                </a:solidFill>
                <a:effectLst/>
                <a:latin typeface="Arial"/>
                <a:ea typeface="Arial"/>
                <a:cs typeface="Arial"/>
                <a:sym typeface="Arial"/>
              </a:rPr>
              <a:t>*velg laks egnet for rått konsum, eller fryses min 24 timer.</a:t>
            </a:r>
          </a:p>
          <a:p>
            <a:endParaRPr lang="nb-NO" dirty="0"/>
          </a:p>
        </p:txBody>
      </p:sp>
    </p:spTree>
    <p:extLst>
      <p:ext uri="{BB962C8B-B14F-4D97-AF65-F5344CB8AC3E}">
        <p14:creationId xmlns:p14="http://schemas.microsoft.com/office/powerpoint/2010/main" val="10136331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3591570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114300" indent="0">
              <a:buNone/>
            </a:pPr>
            <a:r>
              <a:rPr lang="nb-NO" dirty="0">
                <a:latin typeface="Gill Sans MT" panose="020B0502020104020203" pitchFamily="34" charset="77"/>
              </a:rPr>
              <a:t>Forslag: </a:t>
            </a:r>
          </a:p>
          <a:p>
            <a:pPr marL="114300" indent="0">
              <a:buNone/>
            </a:pPr>
            <a:r>
              <a:rPr lang="nb-NO" dirty="0">
                <a:latin typeface="Gill Sans MT" panose="020B0502020104020203" pitchFamily="34" charset="77"/>
              </a:rPr>
              <a:t>Bruk padlet</a:t>
            </a:r>
          </a:p>
          <a:p>
            <a:pPr marL="114300" indent="0">
              <a:buNone/>
            </a:pPr>
            <a:r>
              <a:rPr lang="nb-NO" dirty="0">
                <a:latin typeface="Gill Sans MT" panose="020B0502020104020203" pitchFamily="34" charset="77"/>
              </a:rPr>
              <a:t>Eller la elevene skrive inn i presentasjonen som de har fått til de ulike arbeidsoppgavene </a:t>
            </a:r>
          </a:p>
        </p:txBody>
      </p:sp>
    </p:spTree>
    <p:extLst>
      <p:ext uri="{BB962C8B-B14F-4D97-AF65-F5344CB8AC3E}">
        <p14:creationId xmlns:p14="http://schemas.microsoft.com/office/powerpoint/2010/main" val="613887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114300" indent="0">
              <a:buNone/>
            </a:pPr>
            <a:r>
              <a:rPr lang="nb-NO" dirty="0">
                <a:latin typeface="Gill Sans MT" panose="020B0502020104020203" pitchFamily="34" charset="77"/>
              </a:rPr>
              <a:t>Hvorfor er det sånn at vi liker forskjellige ting? </a:t>
            </a:r>
          </a:p>
          <a:p>
            <a:pPr marL="114300" indent="0">
              <a:buNone/>
            </a:pPr>
            <a:r>
              <a:rPr lang="nb-NO" dirty="0">
                <a:latin typeface="Gill Sans MT" panose="020B0502020104020203" pitchFamily="34" charset="77"/>
              </a:rPr>
              <a:t>Hvordan kan vi trene opp smaksløkene våre til å like ny type mat? </a:t>
            </a:r>
          </a:p>
          <a:p>
            <a:pPr marL="114300" indent="0">
              <a:buNone/>
            </a:pPr>
            <a:endParaRPr lang="nb-NO" dirty="0">
              <a:latin typeface="Gill Sans MT" panose="020B0502020104020203" pitchFamily="34" charset="77"/>
            </a:endParaRPr>
          </a:p>
          <a:p>
            <a:pPr marL="114300" indent="0">
              <a:buNone/>
            </a:pPr>
            <a:r>
              <a:rPr lang="nb-NO" sz="1100" b="0" i="0" u="none" strike="noStrike" cap="none" dirty="0">
                <a:solidFill>
                  <a:srgbClr val="000000"/>
                </a:solidFill>
                <a:effectLst/>
                <a:latin typeface="Arial"/>
                <a:ea typeface="Arial"/>
                <a:cs typeface="Arial"/>
                <a:sym typeface="Arial"/>
              </a:rPr>
              <a:t>Visste du at vi mennesker kan skille mellom 10.000 ulike lukter? Luktesansen vår er ekstremt følsom for visse lukter, og det sterkest luktende stoffet vi kjenner er det vi blant annet finner i hvitløk og råtnende kjøtt. Det at luktesansen vår er så følsom, kan faktisk være ganske nyttig. Vi kan for eksempel bruke luktesansen vår for å finne ut om mat har blitt dårlig eller ikke. Du har kanskje sett at det står en datostempling på matvarer i butikken? Selv om det er fint å se på datoen, er det enda viktigere å stole på sansene våre. Bruker vi luktesansen kan vi unngå å kaste mat som egentlig er helt fin å spise, selv om varen har gått ut på dato.</a:t>
            </a:r>
            <a:endParaRPr lang="nb-NO" dirty="0">
              <a:latin typeface="Gill Sans MT" panose="020B0502020104020203" pitchFamily="34" charset="77"/>
            </a:endParaRPr>
          </a:p>
          <a:p>
            <a:pPr marL="114300" indent="0">
              <a:buNone/>
            </a:pPr>
            <a:endParaRPr lang="nb-NO" dirty="0">
              <a:latin typeface="Gill Sans MT" panose="020B0502020104020203" pitchFamily="34" charset="77"/>
            </a:endParaRPr>
          </a:p>
        </p:txBody>
      </p:sp>
    </p:spTree>
    <p:extLst>
      <p:ext uri="{BB962C8B-B14F-4D97-AF65-F5344CB8AC3E}">
        <p14:creationId xmlns:p14="http://schemas.microsoft.com/office/powerpoint/2010/main" val="2332057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dirty="0"/>
              <a:t>Lærer skriver ned svar </a:t>
            </a:r>
          </a:p>
        </p:txBody>
      </p:sp>
    </p:spTree>
    <p:extLst>
      <p:ext uri="{BB962C8B-B14F-4D97-AF65-F5344CB8AC3E}">
        <p14:creationId xmlns:p14="http://schemas.microsoft.com/office/powerpoint/2010/main" val="3399657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sz="1100" b="0" i="0" u="none" strike="noStrike" cap="none" dirty="0">
                <a:solidFill>
                  <a:srgbClr val="000000"/>
                </a:solidFill>
                <a:effectLst/>
                <a:latin typeface="Arial"/>
                <a:ea typeface="Arial"/>
                <a:cs typeface="Arial"/>
                <a:sym typeface="Arial"/>
              </a:rPr>
              <a:t>I Gruble velger man 5 tema og 5 bokstaver. Deretter skal alle hver for seg eller på lag finne ord som begynner på hver bokstav til alle tema (totalt 25 ord er mulig). Etter en viss avtalt tid hører man hva alle har svart. Dersom man er alene om å ha et ord får man 2 poeng. Dersom man deler ordet med andre får man 1 poeng. Har man ikke noe ord, eller et ord som ikke finnes eller ikke stemmer får man 0 poeng. Den med høyest poengsum vinner.</a:t>
            </a:r>
            <a:endParaRPr lang="nb-NO" dirty="0"/>
          </a:p>
        </p:txBody>
      </p:sp>
    </p:spTree>
    <p:extLst>
      <p:ext uri="{BB962C8B-B14F-4D97-AF65-F5344CB8AC3E}">
        <p14:creationId xmlns:p14="http://schemas.microsoft.com/office/powerpoint/2010/main" val="3946031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dirty="0"/>
              <a:t>Kilde: </a:t>
            </a:r>
            <a:r>
              <a:rPr lang="nb-NO" dirty="0" err="1"/>
              <a:t>passion</a:t>
            </a:r>
            <a:r>
              <a:rPr lang="nb-NO" dirty="0"/>
              <a:t> for </a:t>
            </a:r>
            <a:r>
              <a:rPr lang="nb-NO" dirty="0" err="1"/>
              <a:t>ocean</a:t>
            </a:r>
            <a:r>
              <a:rPr lang="nb-NO" dirty="0"/>
              <a:t> </a:t>
            </a:r>
          </a:p>
        </p:txBody>
      </p:sp>
    </p:spTree>
    <p:extLst>
      <p:ext uri="{BB962C8B-B14F-4D97-AF65-F5344CB8AC3E}">
        <p14:creationId xmlns:p14="http://schemas.microsoft.com/office/powerpoint/2010/main" val="1062783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nb-NO" sz="1100" dirty="0">
                <a:solidFill>
                  <a:srgbClr val="1B373C"/>
                </a:solidFill>
                <a:latin typeface="Gill Sans MT" panose="020B0502020104020203" pitchFamily="34" charset="77"/>
              </a:rPr>
              <a:t>Arne </a:t>
            </a:r>
            <a:r>
              <a:rPr lang="nb-NO" sz="1100" dirty="0" err="1">
                <a:solidFill>
                  <a:srgbClr val="1B373C"/>
                </a:solidFill>
                <a:latin typeface="Gill Sans MT" panose="020B0502020104020203" pitchFamily="34" charset="77"/>
              </a:rPr>
              <a:t>Duinker</a:t>
            </a:r>
            <a:r>
              <a:rPr lang="nb-NO" sz="1100" dirty="0">
                <a:solidFill>
                  <a:srgbClr val="1B373C"/>
                </a:solidFill>
                <a:latin typeface="Gill Sans MT" panose="020B0502020104020203" pitchFamily="34" charset="77"/>
              </a:rPr>
              <a:t> fra Havforskningsinstituttet åpnes øynene for at nesten alt man ser i fjæren kan spises, lokal fisker Håvard Kleppe gir et lite innblikk i livet på fiskebåt, og mesterkokk Ørjan Johannessen viser oss at maten fra fjæren kan tilberedes til skikkelige kvalitetsmåltider rett der i strandsonen. Gled deg til å få åpnet øynene for alt det digge som finnes rett under overflaten, og kom dere ut på egen høsting!</a:t>
            </a:r>
          </a:p>
          <a:p>
            <a:endParaRPr lang="nb-NO" dirty="0"/>
          </a:p>
        </p:txBody>
      </p:sp>
    </p:spTree>
    <p:extLst>
      <p:ext uri="{BB962C8B-B14F-4D97-AF65-F5344CB8AC3E}">
        <p14:creationId xmlns:p14="http://schemas.microsoft.com/office/powerpoint/2010/main" val="2822161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ec0059161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ec0059161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02621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extLst>
      <p:ext uri="{BB962C8B-B14F-4D97-AF65-F5344CB8AC3E}">
        <p14:creationId xmlns:p14="http://schemas.microsoft.com/office/powerpoint/2010/main" val="857932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no"/>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6" r:id="rId7"/>
    <p:sldLayoutId id="2147483657" r:id="rId8"/>
    <p:sldLayoutId id="214748366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5NeV0iixryI?feature=oembed" TargetMode="External"/><Relationship Id="rId5" Type="http://schemas.openxmlformats.org/officeDocument/2006/relationships/image" Target="../media/image10.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ZRkODw3afMY?feature=oembed" TargetMode="External"/><Relationship Id="rId5" Type="http://schemas.openxmlformats.org/officeDocument/2006/relationships/image" Target="../media/image10.pn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27.xml"/><Relationship Id="rId18" Type="http://schemas.openxmlformats.org/officeDocument/2006/relationships/slide" Target="slide21.xml"/><Relationship Id="rId3" Type="http://schemas.openxmlformats.org/officeDocument/2006/relationships/slide" Target="slide20.xml"/><Relationship Id="rId7" Type="http://schemas.openxmlformats.org/officeDocument/2006/relationships/slide" Target="slide26.xml"/><Relationship Id="rId12" Type="http://schemas.openxmlformats.org/officeDocument/2006/relationships/slide" Target="slide15.xml"/><Relationship Id="rId17" Type="http://schemas.openxmlformats.org/officeDocument/2006/relationships/slide" Target="slide22.xml"/><Relationship Id="rId2" Type="http://schemas.openxmlformats.org/officeDocument/2006/relationships/notesSlide" Target="../notesSlides/notesSlide9.xml"/><Relationship Id="rId16" Type="http://schemas.openxmlformats.org/officeDocument/2006/relationships/slide" Target="slide18.xml"/><Relationship Id="rId20" Type="http://schemas.openxmlformats.org/officeDocument/2006/relationships/slide" Target="slide17.xml"/><Relationship Id="rId1" Type="http://schemas.openxmlformats.org/officeDocument/2006/relationships/slideLayout" Target="../slideLayouts/slideLayout9.xml"/><Relationship Id="rId6" Type="http://schemas.openxmlformats.org/officeDocument/2006/relationships/slide" Target="slide25.xml"/><Relationship Id="rId11" Type="http://schemas.openxmlformats.org/officeDocument/2006/relationships/image" Target="../media/image10.png"/><Relationship Id="rId5" Type="http://schemas.openxmlformats.org/officeDocument/2006/relationships/slide" Target="slide30.xml"/><Relationship Id="rId15" Type="http://schemas.openxmlformats.org/officeDocument/2006/relationships/slide" Target="slide32.xml"/><Relationship Id="rId10" Type="http://schemas.openxmlformats.org/officeDocument/2006/relationships/slide" Target="slide28.xml"/><Relationship Id="rId19" Type="http://schemas.openxmlformats.org/officeDocument/2006/relationships/slide" Target="slide23.xml"/><Relationship Id="rId4" Type="http://schemas.openxmlformats.org/officeDocument/2006/relationships/slide" Target="slide24.xml"/><Relationship Id="rId9" Type="http://schemas.openxmlformats.org/officeDocument/2006/relationships/slide" Target="slide16.xml"/><Relationship Id="rId14" Type="http://schemas.openxmlformats.org/officeDocument/2006/relationships/slide" Target="slide14.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slide" Target="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7.emf"/></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slide" Target="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7.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slide" Target="slide13.xml"/><Relationship Id="rId5" Type="http://schemas.openxmlformats.org/officeDocument/2006/relationships/image" Target="../media/image10.png"/><Relationship Id="rId4" Type="http://schemas.openxmlformats.org/officeDocument/2006/relationships/hyperlink" Target="http://www.sj&#248;matspire.no/"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slide" Target="slide13.xml"/></Relationships>
</file>

<file path=ppt/slides/_rels/slide19.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slide" Target="slide13.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slide" Target="slide13.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7.emf"/><Relationship Id="rId4" Type="http://schemas.openxmlformats.org/officeDocument/2006/relationships/slide" Target="slide13.xml"/></Relationships>
</file>

<file path=ppt/slides/_rels/slide23.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image" Target="../media/image19.jpeg"/><Relationship Id="rId3" Type="http://schemas.openxmlformats.org/officeDocument/2006/relationships/video" Target="https://www.youtube.com/embed/n1qvRGq-Yrg?feature=oembed" TargetMode="External"/><Relationship Id="rId7" Type="http://schemas.openxmlformats.org/officeDocument/2006/relationships/image" Target="../media/image10.png"/><Relationship Id="rId12" Type="http://schemas.openxmlformats.org/officeDocument/2006/relationships/image" Target="../media/image18.jpeg"/><Relationship Id="rId2" Type="http://schemas.openxmlformats.org/officeDocument/2006/relationships/video" Target="https://www.youtube.com/embed/QgCxMutArik?feature=oembed" TargetMode="External"/><Relationship Id="rId1" Type="http://schemas.openxmlformats.org/officeDocument/2006/relationships/video" Target="https://www.youtube.com/embed/S1Agoz5RMoQ?feature=oembed" TargetMode="External"/><Relationship Id="rId6" Type="http://schemas.openxmlformats.org/officeDocument/2006/relationships/notesSlide" Target="../notesSlides/notesSlide18.xml"/><Relationship Id="rId11" Type="http://schemas.openxmlformats.org/officeDocument/2006/relationships/image" Target="../media/image17.jpeg"/><Relationship Id="rId5" Type="http://schemas.openxmlformats.org/officeDocument/2006/relationships/slideLayout" Target="../slideLayouts/slideLayout2.xml"/><Relationship Id="rId10" Type="http://schemas.openxmlformats.org/officeDocument/2006/relationships/image" Target="../media/image16.jpeg"/><Relationship Id="rId4" Type="http://schemas.openxmlformats.org/officeDocument/2006/relationships/video" Target="https://www.youtube.com/embed/rYcC22CLbtg?feature=oembed" TargetMode="External"/><Relationship Id="rId9" Type="http://schemas.openxmlformats.org/officeDocument/2006/relationships/image" Target="../media/image15.png"/></Relationships>
</file>

<file path=ppt/slides/_rels/slide2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youtu.be/t6GUYNEAeGk" TargetMode="External"/><Relationship Id="rId7" Type="http://schemas.openxmlformats.org/officeDocument/2006/relationships/slide" Target="slide13.xml"/><Relationship Id="rId2" Type="http://schemas.openxmlformats.org/officeDocument/2006/relationships/slideLayout" Target="../slideLayouts/slideLayout2.xml"/><Relationship Id="rId1" Type="http://schemas.openxmlformats.org/officeDocument/2006/relationships/video" Target="https://www.youtube.com/embed/t6GUYNEAeGk?feature=oembed" TargetMode="External"/><Relationship Id="rId6" Type="http://schemas.openxmlformats.org/officeDocument/2006/relationships/image" Target="../media/image10.png"/><Relationship Id="rId5" Type="http://schemas.openxmlformats.org/officeDocument/2006/relationships/hyperlink" Target="https://www.nhoreiseliv.no/om-oss/kampanjesider/smakdegfrem/gi-deg-selv-selv-et-forsprang/" TargetMode="External"/><Relationship Id="rId10" Type="http://schemas.openxmlformats.org/officeDocument/2006/relationships/image" Target="../media/image21.jpeg"/><Relationship Id="rId4" Type="http://schemas.openxmlformats.org/officeDocument/2006/relationships/hyperlink" Target="http://www.smakdegfrem.no/" TargetMode="External"/><Relationship Id="rId9"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slide" Target="slide13.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7.emf"/><Relationship Id="rId4" Type="http://schemas.openxmlformats.org/officeDocument/2006/relationships/slide" Target="slide13.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emf"/></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leroyseafood.com/no/smakfull-sjomat/tips-og-rad/fra-hode-til-hale/"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3.xml.rels><?xml version="1.0" encoding="UTF-8" standalone="yes"?>
<Relationships xmlns="http://schemas.openxmlformats.org/package/2006/relationships"><Relationship Id="rId3" Type="http://schemas.openxmlformats.org/officeDocument/2006/relationships/hyperlink" Target="https://www.leroyseafood.com/no/smakfull-sjomat/tips-og-rad/fra-hode-til-hale/"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3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veilederforum.no/sites/default/files/public/undervisningsopplegg-i-karrierelaering.pdf"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slide" Target="slide13.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padlet.com/monicaotorsvik/sjomatspir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EEDE8"/>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FD71166-A257-5247-99EF-22F0E71F694E}"/>
              </a:ext>
            </a:extLst>
          </p:cNvPr>
          <p:cNvSpPr>
            <a:spLocks noGrp="1"/>
          </p:cNvSpPr>
          <p:nvPr>
            <p:ph type="title"/>
          </p:nvPr>
        </p:nvSpPr>
        <p:spPr>
          <a:xfrm>
            <a:off x="1388100" y="526350"/>
            <a:ext cx="6367800" cy="4090800"/>
          </a:xfrm>
        </p:spPr>
        <p:txBody>
          <a:bodyPr wrap="square" anchor="ctr">
            <a:normAutofit/>
          </a:bodyPr>
          <a:lstStyle/>
          <a:p>
            <a:pPr algn="ctr"/>
            <a:r>
              <a:rPr lang="nb-NO" sz="2800" dirty="0">
                <a:latin typeface="Gill Sans MT" panose="020B0502020104020203" pitchFamily="34" charset="77"/>
              </a:rPr>
              <a:t>I denne presentasjonen kan du klippe og lime slik som du selv ønsker å forme undervisningen. </a:t>
            </a:r>
            <a:br>
              <a:rPr lang="nb-NO" sz="2800" dirty="0">
                <a:latin typeface="Gill Sans MT" panose="020B0502020104020203" pitchFamily="34" charset="77"/>
              </a:rPr>
            </a:br>
            <a:r>
              <a:rPr lang="nb-NO" sz="2800" dirty="0">
                <a:latin typeface="Gill Sans MT" panose="020B0502020104020203" pitchFamily="34" charset="77"/>
              </a:rPr>
              <a:t>Oppgavetekstene til elevpresentasjonen ligger her, men ikke tekstene. </a:t>
            </a:r>
            <a:br>
              <a:rPr lang="nb-NO" sz="2800" dirty="0">
                <a:latin typeface="Gill Sans MT" panose="020B0502020104020203" pitchFamily="34" charset="77"/>
              </a:rPr>
            </a:br>
            <a:r>
              <a:rPr lang="nb-NO" sz="2800" b="1" dirty="0">
                <a:latin typeface="Gill Sans MT" panose="020B0502020104020203" pitchFamily="34" charset="77"/>
              </a:rPr>
              <a:t>Det er viktig at du ikke sletter logoer og merkevare</a:t>
            </a:r>
            <a:br>
              <a:rPr lang="nb-NO" sz="2800" dirty="0">
                <a:latin typeface="Gill Sans MT" panose="020B0502020104020203" pitchFamily="34" charset="77"/>
              </a:rPr>
            </a:br>
            <a:endParaRPr lang="nb-NO" sz="2800" dirty="0">
              <a:latin typeface="Gill Sans MT" panose="020B0502020104020203" pitchFamily="34" charset="77"/>
            </a:endParaRPr>
          </a:p>
        </p:txBody>
      </p:sp>
    </p:spTree>
    <p:extLst>
      <p:ext uri="{BB962C8B-B14F-4D97-AF65-F5344CB8AC3E}">
        <p14:creationId xmlns:p14="http://schemas.microsoft.com/office/powerpoint/2010/main" val="4151591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EEDE8"/>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7C222DC-B305-274D-9322-9314002BC68B}"/>
              </a:ext>
            </a:extLst>
          </p:cNvPr>
          <p:cNvSpPr>
            <a:spLocks noGrp="1"/>
          </p:cNvSpPr>
          <p:nvPr>
            <p:ph type="title"/>
          </p:nvPr>
        </p:nvSpPr>
        <p:spPr/>
        <p:txBody>
          <a:bodyPr>
            <a:normAutofit fontScale="90000"/>
          </a:bodyPr>
          <a:lstStyle/>
          <a:p>
            <a:r>
              <a:rPr lang="nb-NO" dirty="0">
                <a:solidFill>
                  <a:srgbClr val="1B373C"/>
                </a:solidFill>
                <a:latin typeface="Gill Sans Ultra Bold" panose="020B0A02020104020203" pitchFamily="34" charset="77"/>
              </a:rPr>
              <a:t>På tur med Deigen </a:t>
            </a:r>
          </a:p>
        </p:txBody>
      </p:sp>
      <p:pic>
        <p:nvPicPr>
          <p:cNvPr id="5" name="Media på Internett 4" descr="EP5: Sjøfartshistorie// På tur med Deigen">
            <a:hlinkClick r:id="" action="ppaction://media"/>
            <a:extLst>
              <a:ext uri="{FF2B5EF4-FFF2-40B4-BE49-F238E27FC236}">
                <a16:creationId xmlns:a16="http://schemas.microsoft.com/office/drawing/2014/main" id="{F0E48713-CDD6-DF4D-8739-F960DDE0866A}"/>
              </a:ext>
            </a:extLst>
          </p:cNvPr>
          <p:cNvPicPr>
            <a:picLocks noRot="1" noChangeAspect="1"/>
          </p:cNvPicPr>
          <p:nvPr>
            <a:videoFile r:link="rId1"/>
          </p:nvPr>
        </p:nvPicPr>
        <p:blipFill>
          <a:blip r:embed="rId4"/>
          <a:stretch>
            <a:fillRect/>
          </a:stretch>
        </p:blipFill>
        <p:spPr>
          <a:xfrm>
            <a:off x="4036741" y="1290842"/>
            <a:ext cx="4860002" cy="2745900"/>
          </a:xfrm>
          <a:prstGeom prst="rect">
            <a:avLst/>
          </a:prstGeom>
        </p:spPr>
      </p:pic>
      <p:sp>
        <p:nvSpPr>
          <p:cNvPr id="6" name="TekstSylinder 5">
            <a:extLst>
              <a:ext uri="{FF2B5EF4-FFF2-40B4-BE49-F238E27FC236}">
                <a16:creationId xmlns:a16="http://schemas.microsoft.com/office/drawing/2014/main" id="{40285352-035A-7C49-A400-73415D096B16}"/>
              </a:ext>
            </a:extLst>
          </p:cNvPr>
          <p:cNvSpPr txBox="1"/>
          <p:nvPr/>
        </p:nvSpPr>
        <p:spPr>
          <a:xfrm>
            <a:off x="260720" y="1017725"/>
            <a:ext cx="3776021" cy="3600986"/>
          </a:xfrm>
          <a:prstGeom prst="rect">
            <a:avLst/>
          </a:prstGeom>
          <a:noFill/>
        </p:spPr>
        <p:txBody>
          <a:bodyPr wrap="square" rtlCol="0">
            <a:spAutoFit/>
          </a:bodyPr>
          <a:lstStyle/>
          <a:p>
            <a:r>
              <a:rPr lang="nb-NO" sz="1200" dirty="0" err="1">
                <a:solidFill>
                  <a:srgbClr val="1B373C"/>
                </a:solidFill>
                <a:latin typeface="Gill Sans MT" panose="020B0502020104020203" pitchFamily="34" charset="77"/>
              </a:rPr>
              <a:t>Passion</a:t>
            </a:r>
            <a:r>
              <a:rPr lang="nb-NO" sz="1200" dirty="0">
                <a:solidFill>
                  <a:srgbClr val="1B373C"/>
                </a:solidFill>
                <a:latin typeface="Gill Sans MT" panose="020B0502020104020203" pitchFamily="34" charset="77"/>
              </a:rPr>
              <a:t> for Ocean er en folkebevegelse som jobber for at alle skal finne sin grunn til å digge havet, ta bedre vare på det, og vite hvordan. </a:t>
            </a:r>
          </a:p>
          <a:p>
            <a:endParaRPr lang="nb-NO" sz="1200" dirty="0">
              <a:solidFill>
                <a:srgbClr val="1B373C"/>
              </a:solidFill>
              <a:latin typeface="Gill Sans MT" panose="020B0502020104020203" pitchFamily="34" charset="77"/>
            </a:endParaRPr>
          </a:p>
          <a:p>
            <a:r>
              <a:rPr lang="nb-NO" sz="1200" dirty="0">
                <a:solidFill>
                  <a:srgbClr val="1B373C"/>
                </a:solidFill>
                <a:latin typeface="Gill Sans MT" panose="020B0502020104020203" pitchFamily="34" charset="77"/>
              </a:rPr>
              <a:t>I serien «</a:t>
            </a:r>
            <a:r>
              <a:rPr lang="nb-NO" sz="1200" dirty="0" err="1">
                <a:solidFill>
                  <a:srgbClr val="1B373C"/>
                </a:solidFill>
                <a:latin typeface="Gill Sans MT" panose="020B0502020104020203" pitchFamily="34" charset="77"/>
              </a:rPr>
              <a:t>Passion</a:t>
            </a:r>
            <a:r>
              <a:rPr lang="nb-NO" sz="1200" dirty="0">
                <a:solidFill>
                  <a:srgbClr val="1B373C"/>
                </a:solidFill>
                <a:latin typeface="Gill Sans MT" panose="020B0502020104020203" pitchFamily="34" charset="77"/>
              </a:rPr>
              <a:t> for Ocean på tur» reiser de langs Norges kyst sammen med nysgjerrigper og programleder «Deigen», som utforsker det norske folks “</a:t>
            </a:r>
            <a:r>
              <a:rPr lang="nb-NO" sz="1200" dirty="0" err="1">
                <a:solidFill>
                  <a:srgbClr val="1B373C"/>
                </a:solidFill>
                <a:latin typeface="Gill Sans MT" panose="020B0502020104020203" pitchFamily="34" charset="77"/>
              </a:rPr>
              <a:t>passion</a:t>
            </a:r>
            <a:r>
              <a:rPr lang="nb-NO" sz="1200" dirty="0">
                <a:solidFill>
                  <a:srgbClr val="1B373C"/>
                </a:solidFill>
                <a:latin typeface="Gill Sans MT" panose="020B0502020104020203" pitchFamily="34" charset="77"/>
              </a:rPr>
              <a:t> for </a:t>
            </a:r>
            <a:r>
              <a:rPr lang="nb-NO" sz="1200" dirty="0" err="1">
                <a:solidFill>
                  <a:srgbClr val="1B373C"/>
                </a:solidFill>
                <a:latin typeface="Gill Sans MT" panose="020B0502020104020203" pitchFamily="34" charset="77"/>
              </a:rPr>
              <a:t>ocean</a:t>
            </a:r>
            <a:r>
              <a:rPr lang="nb-NO" sz="1200" dirty="0">
                <a:solidFill>
                  <a:srgbClr val="1B373C"/>
                </a:solidFill>
                <a:latin typeface="Gill Sans MT" panose="020B0502020104020203" pitchFamily="34" charset="77"/>
              </a:rPr>
              <a:t>”. </a:t>
            </a:r>
          </a:p>
          <a:p>
            <a:pPr marL="285750" indent="-285750">
              <a:buFontTx/>
              <a:buChar char="-"/>
            </a:pPr>
            <a:r>
              <a:rPr lang="nb-NO" sz="1200" dirty="0">
                <a:solidFill>
                  <a:srgbClr val="1B373C"/>
                </a:solidFill>
                <a:latin typeface="Gill Sans MT" panose="020B0502020104020203" pitchFamily="34" charset="77"/>
              </a:rPr>
              <a:t>Hvorfor er vi </a:t>
            </a:r>
            <a:r>
              <a:rPr lang="nb-NO" sz="1200" dirty="0" err="1">
                <a:solidFill>
                  <a:srgbClr val="1B373C"/>
                </a:solidFill>
                <a:latin typeface="Gill Sans MT" panose="020B0502020104020203" pitchFamily="34" charset="77"/>
              </a:rPr>
              <a:t>havfolk</a:t>
            </a:r>
            <a:r>
              <a:rPr lang="nb-NO" sz="1200" dirty="0">
                <a:solidFill>
                  <a:srgbClr val="1B373C"/>
                </a:solidFill>
                <a:latin typeface="Gill Sans MT" panose="020B0502020104020203" pitchFamily="34" charset="77"/>
              </a:rPr>
              <a:t>? </a:t>
            </a:r>
          </a:p>
          <a:p>
            <a:pPr marL="285750" indent="-285750">
              <a:buFontTx/>
              <a:buChar char="-"/>
            </a:pPr>
            <a:r>
              <a:rPr lang="nb-NO" sz="1200" dirty="0">
                <a:solidFill>
                  <a:srgbClr val="1B373C"/>
                </a:solidFill>
                <a:latin typeface="Gill Sans MT" panose="020B0502020104020203" pitchFamily="34" charset="77"/>
              </a:rPr>
              <a:t>Hvilken rolle spiller havet for Norge? </a:t>
            </a:r>
          </a:p>
          <a:p>
            <a:pPr marL="285750" indent="-285750">
              <a:buFontTx/>
              <a:buChar char="-"/>
            </a:pPr>
            <a:r>
              <a:rPr lang="nb-NO" sz="1200" dirty="0">
                <a:solidFill>
                  <a:srgbClr val="1B373C"/>
                </a:solidFill>
                <a:latin typeface="Gill Sans MT" panose="020B0502020104020203" pitchFamily="34" charset="77"/>
              </a:rPr>
              <a:t>Finnes det muligheter i havet som vi ikke har utforsket enda? </a:t>
            </a:r>
          </a:p>
          <a:p>
            <a:pPr marL="285750" indent="-285750">
              <a:buFontTx/>
              <a:buChar char="-"/>
            </a:pPr>
            <a:r>
              <a:rPr lang="nb-NO" sz="1200" dirty="0">
                <a:solidFill>
                  <a:srgbClr val="1B373C"/>
                </a:solidFill>
                <a:latin typeface="Gill Sans MT" panose="020B0502020104020203" pitchFamily="34" charset="77"/>
              </a:rPr>
              <a:t>Hvordan vi kan ta bedre vare på dette store blå eventyret vi nyter så godt av og er så stolte av?</a:t>
            </a:r>
          </a:p>
          <a:p>
            <a:r>
              <a:rPr lang="nb-NO" sz="1200" dirty="0">
                <a:solidFill>
                  <a:srgbClr val="1B373C"/>
                </a:solidFill>
                <a:latin typeface="Gill Sans MT" panose="020B0502020104020203" pitchFamily="34" charset="77"/>
              </a:rPr>
              <a:t>Sammen med lokale </a:t>
            </a:r>
            <a:r>
              <a:rPr lang="nb-NO" sz="1200" dirty="0" err="1">
                <a:solidFill>
                  <a:srgbClr val="1B373C"/>
                </a:solidFill>
                <a:latin typeface="Gill Sans MT" panose="020B0502020104020203" pitchFamily="34" charset="77"/>
              </a:rPr>
              <a:t>havfolk</a:t>
            </a:r>
            <a:r>
              <a:rPr lang="nb-NO" sz="1200" dirty="0">
                <a:solidFill>
                  <a:srgbClr val="1B373C"/>
                </a:solidFill>
                <a:latin typeface="Gill Sans MT" panose="020B0502020104020203" pitchFamily="34" charset="77"/>
              </a:rPr>
              <a:t> finner vi frem til spennende og lærerike historier om hvordan kysten, havet og naturen gjennom tidene har vært, og i fremtiden skal være, det norske folks kilde til ressurser, opplevelser, kultur, kunnskap og rekreasjon.</a:t>
            </a:r>
          </a:p>
        </p:txBody>
      </p:sp>
      <p:pic>
        <p:nvPicPr>
          <p:cNvPr id="7" name="Bilde 6">
            <a:extLst>
              <a:ext uri="{FF2B5EF4-FFF2-40B4-BE49-F238E27FC236}">
                <a16:creationId xmlns:a16="http://schemas.microsoft.com/office/drawing/2014/main" id="{E178CB53-51CC-4248-8376-4104E25CC020}"/>
              </a:ext>
            </a:extLst>
          </p:cNvPr>
          <p:cNvPicPr>
            <a:picLocks noChangeAspect="1"/>
          </p:cNvPicPr>
          <p:nvPr/>
        </p:nvPicPr>
        <p:blipFill>
          <a:blip r:embed="rId5"/>
          <a:stretch>
            <a:fillRect/>
          </a:stretch>
        </p:blipFill>
        <p:spPr>
          <a:xfrm>
            <a:off x="8248650" y="-2650"/>
            <a:ext cx="895350" cy="895350"/>
          </a:xfrm>
          <a:prstGeom prst="rect">
            <a:avLst/>
          </a:prstGeom>
        </p:spPr>
      </p:pic>
    </p:spTree>
    <p:extLst>
      <p:ext uri="{BB962C8B-B14F-4D97-AF65-F5344CB8AC3E}">
        <p14:creationId xmlns:p14="http://schemas.microsoft.com/office/powerpoint/2010/main" val="278807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9C8B"/>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0A9DF1-3365-1942-B520-AFC854BDDF71}"/>
              </a:ext>
            </a:extLst>
          </p:cNvPr>
          <p:cNvSpPr>
            <a:spLocks noGrp="1"/>
          </p:cNvSpPr>
          <p:nvPr>
            <p:ph type="title"/>
          </p:nvPr>
        </p:nvSpPr>
        <p:spPr/>
        <p:txBody>
          <a:bodyPr>
            <a:normAutofit fontScale="90000"/>
          </a:bodyPr>
          <a:lstStyle/>
          <a:p>
            <a:r>
              <a:rPr lang="nb-NO" dirty="0">
                <a:solidFill>
                  <a:srgbClr val="1B373C"/>
                </a:solidFill>
                <a:latin typeface="Gill Sans Ultra Bold" panose="020B0A02020104020203" pitchFamily="34" charset="77"/>
              </a:rPr>
              <a:t>På tur med Deigen </a:t>
            </a:r>
            <a:endParaRPr lang="nb-NO" dirty="0"/>
          </a:p>
        </p:txBody>
      </p:sp>
      <p:sp>
        <p:nvSpPr>
          <p:cNvPr id="3" name="Plassholder for tekst 2">
            <a:extLst>
              <a:ext uri="{FF2B5EF4-FFF2-40B4-BE49-F238E27FC236}">
                <a16:creationId xmlns:a16="http://schemas.microsoft.com/office/drawing/2014/main" id="{EAA546B5-00B8-ED48-9C54-A1245F4E9630}"/>
              </a:ext>
            </a:extLst>
          </p:cNvPr>
          <p:cNvSpPr>
            <a:spLocks noGrp="1"/>
          </p:cNvSpPr>
          <p:nvPr>
            <p:ph type="body" idx="1"/>
          </p:nvPr>
        </p:nvSpPr>
        <p:spPr>
          <a:xfrm>
            <a:off x="144432" y="1011321"/>
            <a:ext cx="2676827" cy="3687154"/>
          </a:xfrm>
        </p:spPr>
        <p:txBody>
          <a:bodyPr>
            <a:noAutofit/>
          </a:bodyPr>
          <a:lstStyle/>
          <a:p>
            <a:pPr marL="114300" indent="0">
              <a:buNone/>
            </a:pPr>
            <a:r>
              <a:rPr lang="nb-NO" sz="1400" dirty="0">
                <a:solidFill>
                  <a:srgbClr val="1B373C"/>
                </a:solidFill>
                <a:latin typeface="Gill Sans MT" panose="020B0502020104020203" pitchFamily="34" charset="77"/>
              </a:rPr>
              <a:t>De fleste av oss har sikkert fisket små grønne krabber fra bryggekanten - men visste du at de også kan spises? Faktisk kan vi spise det meste av det vi finner langs Norges 101 kilometer lange kystlinje.</a:t>
            </a:r>
          </a:p>
          <a:p>
            <a:pPr marL="114300" indent="0">
              <a:buNone/>
            </a:pPr>
            <a:endParaRPr lang="nb-NO" sz="1400" dirty="0">
              <a:solidFill>
                <a:srgbClr val="1B373C"/>
              </a:solidFill>
              <a:latin typeface="Gill Sans MT" panose="020B0502020104020203" pitchFamily="34" charset="77"/>
            </a:endParaRPr>
          </a:p>
          <a:p>
            <a:pPr marL="114300" indent="0">
              <a:buNone/>
            </a:pPr>
            <a:r>
              <a:rPr lang="nb-NO" sz="1400" dirty="0">
                <a:solidFill>
                  <a:srgbClr val="1B373C"/>
                </a:solidFill>
                <a:latin typeface="Gill Sans MT" panose="020B0502020104020203" pitchFamily="34" charset="77"/>
              </a:rPr>
              <a:t>I denne episoden skal vi møte noen av de beste i Norge på innhøsting og tilberedning av mat fra havet. </a:t>
            </a:r>
          </a:p>
          <a:p>
            <a:pPr marL="114300" indent="0">
              <a:buNone/>
            </a:pPr>
            <a:endParaRPr lang="nb-NO" sz="1400" dirty="0">
              <a:solidFill>
                <a:srgbClr val="1B373C"/>
              </a:solidFill>
              <a:latin typeface="Gill Sans MT" panose="020B0502020104020203" pitchFamily="34" charset="77"/>
            </a:endParaRPr>
          </a:p>
        </p:txBody>
      </p:sp>
      <p:pic>
        <p:nvPicPr>
          <p:cNvPr id="4" name="Media på Internett 3" descr="EP3: Selvhøstet mat fra havet// På tur med Deigen">
            <a:hlinkClick r:id="" action="ppaction://media"/>
            <a:extLst>
              <a:ext uri="{FF2B5EF4-FFF2-40B4-BE49-F238E27FC236}">
                <a16:creationId xmlns:a16="http://schemas.microsoft.com/office/drawing/2014/main" id="{A8CF79E3-581E-A04F-B786-A2EA98DB05A0}"/>
              </a:ext>
            </a:extLst>
          </p:cNvPr>
          <p:cNvPicPr>
            <a:picLocks noRot="1" noChangeAspect="1"/>
          </p:cNvPicPr>
          <p:nvPr>
            <a:videoFile r:link="rId1"/>
          </p:nvPr>
        </p:nvPicPr>
        <p:blipFill>
          <a:blip r:embed="rId4"/>
          <a:stretch>
            <a:fillRect/>
          </a:stretch>
        </p:blipFill>
        <p:spPr>
          <a:xfrm>
            <a:off x="2821259" y="1341110"/>
            <a:ext cx="4672346" cy="2639875"/>
          </a:xfrm>
          <a:prstGeom prst="rect">
            <a:avLst/>
          </a:prstGeom>
        </p:spPr>
      </p:pic>
      <p:pic>
        <p:nvPicPr>
          <p:cNvPr id="5" name="Bilde 4">
            <a:extLst>
              <a:ext uri="{FF2B5EF4-FFF2-40B4-BE49-F238E27FC236}">
                <a16:creationId xmlns:a16="http://schemas.microsoft.com/office/drawing/2014/main" id="{A6F17585-4C5B-0F45-882C-D3F398BBBEF9}"/>
              </a:ext>
            </a:extLst>
          </p:cNvPr>
          <p:cNvPicPr>
            <a:picLocks noChangeAspect="1"/>
          </p:cNvPicPr>
          <p:nvPr/>
        </p:nvPicPr>
        <p:blipFill>
          <a:blip r:embed="rId5"/>
          <a:stretch>
            <a:fillRect/>
          </a:stretch>
        </p:blipFill>
        <p:spPr>
          <a:xfrm>
            <a:off x="8248650" y="0"/>
            <a:ext cx="895350" cy="895350"/>
          </a:xfrm>
          <a:prstGeom prst="rect">
            <a:avLst/>
          </a:prstGeom>
        </p:spPr>
      </p:pic>
    </p:spTree>
    <p:extLst>
      <p:ext uri="{BB962C8B-B14F-4D97-AF65-F5344CB8AC3E}">
        <p14:creationId xmlns:p14="http://schemas.microsoft.com/office/powerpoint/2010/main" val="121346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2DCD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E9231B5-FF82-994A-9755-4BE92E2674DC}"/>
              </a:ext>
            </a:extLst>
          </p:cNvPr>
          <p:cNvSpPr>
            <a:spLocks noGrp="1"/>
          </p:cNvSpPr>
          <p:nvPr>
            <p:ph type="title"/>
          </p:nvPr>
        </p:nvSpPr>
        <p:spPr>
          <a:xfrm>
            <a:off x="311700" y="1525680"/>
            <a:ext cx="8520600" cy="572700"/>
          </a:xfrm>
          <a:solidFill>
            <a:srgbClr val="B2DCD6"/>
          </a:solidFill>
        </p:spPr>
        <p:txBody>
          <a:bodyPr>
            <a:noAutofit/>
          </a:bodyPr>
          <a:lstStyle/>
          <a:p>
            <a:r>
              <a:rPr lang="nb-NO" sz="2000" b="1" dirty="0">
                <a:latin typeface="Gill Sans MT" panose="020B0502020104020203" pitchFamily="34" charset="77"/>
              </a:rPr>
              <a:t>Test deg selv</a:t>
            </a:r>
            <a:br>
              <a:rPr lang="nb-NO" sz="2000" dirty="0">
                <a:latin typeface="Gill Sans MT" panose="020B0502020104020203" pitchFamily="34" charset="77"/>
              </a:rPr>
            </a:br>
            <a:r>
              <a:rPr lang="nb-NO" sz="2000" dirty="0">
                <a:latin typeface="Gill Sans MT" panose="020B0502020104020203" pitchFamily="34" charset="77"/>
              </a:rPr>
              <a:t>Hva slags matvarer hører til matvaregruppen sjømat? </a:t>
            </a:r>
            <a:br>
              <a:rPr lang="nb-NO" sz="2000" dirty="0">
                <a:latin typeface="Gill Sans MT" panose="020B0502020104020203" pitchFamily="34" charset="77"/>
              </a:rPr>
            </a:br>
            <a:r>
              <a:rPr lang="nb-NO" sz="2000" dirty="0">
                <a:latin typeface="Gill Sans MT" panose="020B0502020104020203" pitchFamily="34" charset="77"/>
              </a:rPr>
              <a:t>Kan du helsemyndighetenes kostråd om sjømat? </a:t>
            </a:r>
            <a:br>
              <a:rPr lang="nb-NO" sz="2000" dirty="0">
                <a:latin typeface="Gill Sans MT" panose="020B0502020104020203" pitchFamily="34" charset="77"/>
              </a:rPr>
            </a:br>
            <a:r>
              <a:rPr lang="nb-NO" sz="2000" dirty="0">
                <a:latin typeface="Gill Sans MT" panose="020B0502020104020203" pitchFamily="34" charset="77"/>
              </a:rPr>
              <a:t>Hva er de viktigste næringsstoffene i hvit fisk? </a:t>
            </a:r>
            <a:br>
              <a:rPr lang="nb-NO" sz="2000" dirty="0">
                <a:latin typeface="Gill Sans MT" panose="020B0502020104020203" pitchFamily="34" charset="77"/>
              </a:rPr>
            </a:br>
            <a:r>
              <a:rPr lang="nb-NO" sz="2000" dirty="0">
                <a:latin typeface="Gill Sans MT" panose="020B0502020104020203" pitchFamily="34" charset="77"/>
              </a:rPr>
              <a:t>Hva er de viktigste næringsstoffene i rød fisk? </a:t>
            </a:r>
            <a:br>
              <a:rPr lang="nb-NO" sz="2000" dirty="0">
                <a:latin typeface="Gill Sans MT" panose="020B0502020104020203" pitchFamily="34" charset="77"/>
              </a:rPr>
            </a:br>
            <a:r>
              <a:rPr lang="nb-NO" sz="2000" dirty="0">
                <a:latin typeface="Gill Sans MT" panose="020B0502020104020203" pitchFamily="34" charset="77"/>
              </a:rPr>
              <a:t>Hvorfor må vi være forsiktige med mengden tang og tare vi spiser? </a:t>
            </a:r>
            <a:br>
              <a:rPr lang="nb-NO" sz="2000" dirty="0">
                <a:latin typeface="Gill Sans MT" panose="020B0502020104020203" pitchFamily="34" charset="77"/>
              </a:rPr>
            </a:br>
            <a:endParaRPr lang="nb-NO" sz="2000" dirty="0">
              <a:latin typeface="Gill Sans MT" panose="020B0502020104020203" pitchFamily="34" charset="77"/>
            </a:endParaRPr>
          </a:p>
        </p:txBody>
      </p:sp>
      <p:pic>
        <p:nvPicPr>
          <p:cNvPr id="4" name="Bilde 3">
            <a:extLst>
              <a:ext uri="{FF2B5EF4-FFF2-40B4-BE49-F238E27FC236}">
                <a16:creationId xmlns:a16="http://schemas.microsoft.com/office/drawing/2014/main" id="{9058EEFA-3F2C-214F-AD31-1BB9F60C4A84}"/>
              </a:ext>
            </a:extLst>
          </p:cNvPr>
          <p:cNvPicPr>
            <a:picLocks noChangeAspect="1"/>
          </p:cNvPicPr>
          <p:nvPr/>
        </p:nvPicPr>
        <p:blipFill>
          <a:blip r:embed="rId2"/>
          <a:stretch>
            <a:fillRect/>
          </a:stretch>
        </p:blipFill>
        <p:spPr>
          <a:xfrm>
            <a:off x="8248650" y="0"/>
            <a:ext cx="895350" cy="895350"/>
          </a:xfrm>
          <a:prstGeom prst="rect">
            <a:avLst/>
          </a:prstGeom>
        </p:spPr>
      </p:pic>
    </p:spTree>
    <p:extLst>
      <p:ext uri="{BB962C8B-B14F-4D97-AF65-F5344CB8AC3E}">
        <p14:creationId xmlns:p14="http://schemas.microsoft.com/office/powerpoint/2010/main" val="1504355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EEDE8"/>
        </a:solidFill>
        <a:effectLst/>
      </p:bgPr>
    </p:bg>
    <p:spTree>
      <p:nvGrpSpPr>
        <p:cNvPr id="1" name="Shape 59"/>
        <p:cNvGrpSpPr/>
        <p:nvPr/>
      </p:nvGrpSpPr>
      <p:grpSpPr>
        <a:xfrm>
          <a:off x="0" y="0"/>
          <a:ext cx="0" cy="0"/>
          <a:chOff x="0" y="0"/>
          <a:chExt cx="0" cy="0"/>
        </a:xfrm>
      </p:grpSpPr>
      <p:sp>
        <p:nvSpPr>
          <p:cNvPr id="62" name="Google Shape;62;p14"/>
          <p:cNvSpPr/>
          <p:nvPr/>
        </p:nvSpPr>
        <p:spPr>
          <a:xfrm>
            <a:off x="6847150" y="2689751"/>
            <a:ext cx="334200" cy="317100"/>
          </a:xfrm>
          <a:prstGeom prst="ellipse">
            <a:avLst/>
          </a:prstGeom>
          <a:noFill/>
          <a:ln w="76200" cap="flat" cmpd="sng">
            <a:solidFill>
              <a:srgbClr val="AADEE8"/>
            </a:solidFill>
            <a:prstDash val="solid"/>
            <a:round/>
            <a:headEnd type="none" w="sm" len="sm"/>
            <a:tailEnd type="none" w="sm" len="sm"/>
          </a:ln>
          <a:effectLst>
            <a:outerShdw blurRad="142875" dist="95250" dir="18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000" dirty="0">
              <a:latin typeface="Gill Sans MT" panose="020B0502020104020203" pitchFamily="34" charset="77"/>
            </a:endParaRPr>
          </a:p>
        </p:txBody>
      </p:sp>
      <p:sp>
        <p:nvSpPr>
          <p:cNvPr id="63" name="Google Shape;63;p14"/>
          <p:cNvSpPr/>
          <p:nvPr/>
        </p:nvSpPr>
        <p:spPr>
          <a:xfrm>
            <a:off x="6847150" y="3099901"/>
            <a:ext cx="334200" cy="317100"/>
          </a:xfrm>
          <a:prstGeom prst="ellipse">
            <a:avLst/>
          </a:prstGeom>
          <a:noFill/>
          <a:ln w="76200" cap="flat" cmpd="sng">
            <a:solidFill>
              <a:srgbClr val="EB927F"/>
            </a:solidFill>
            <a:prstDash val="solid"/>
            <a:round/>
            <a:headEnd type="none" w="sm" len="sm"/>
            <a:tailEnd type="none" w="sm" len="sm"/>
          </a:ln>
          <a:effectLst>
            <a:outerShdw blurRad="142875" dist="95250" dir="18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000" dirty="0">
              <a:latin typeface="Gill Sans MT" panose="020B0502020104020203" pitchFamily="34" charset="77"/>
            </a:endParaRPr>
          </a:p>
        </p:txBody>
      </p:sp>
      <p:sp>
        <p:nvSpPr>
          <p:cNvPr id="64" name="Google Shape;64;p14"/>
          <p:cNvSpPr/>
          <p:nvPr/>
        </p:nvSpPr>
        <p:spPr>
          <a:xfrm>
            <a:off x="6847150" y="3510051"/>
            <a:ext cx="334200" cy="317100"/>
          </a:xfrm>
          <a:prstGeom prst="ellipse">
            <a:avLst/>
          </a:prstGeom>
          <a:noFill/>
          <a:ln w="76200" cap="flat" cmpd="sng">
            <a:solidFill>
              <a:srgbClr val="B2DCD6"/>
            </a:solidFill>
            <a:prstDash val="solid"/>
            <a:round/>
            <a:headEnd type="none" w="sm" len="sm"/>
            <a:tailEnd type="none" w="sm" len="sm"/>
          </a:ln>
          <a:effectLst>
            <a:outerShdw blurRad="142875" dist="95250" dir="18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000" dirty="0">
              <a:latin typeface="Gill Sans MT" panose="020B0502020104020203" pitchFamily="34" charset="77"/>
            </a:endParaRPr>
          </a:p>
        </p:txBody>
      </p:sp>
      <p:sp>
        <p:nvSpPr>
          <p:cNvPr id="65" name="Google Shape;65;p14">
            <a:hlinkClick r:id="rId3" action="ppaction://hlinksldjump"/>
          </p:cNvPr>
          <p:cNvSpPr/>
          <p:nvPr/>
        </p:nvSpPr>
        <p:spPr>
          <a:xfrm>
            <a:off x="3525507" y="53871"/>
            <a:ext cx="1230129" cy="908804"/>
          </a:xfrm>
          <a:prstGeom prst="ellipse">
            <a:avLst/>
          </a:prstGeom>
          <a:noFill/>
          <a:ln w="76200" cap="flat" cmpd="sng">
            <a:solidFill>
              <a:srgbClr val="B2DCD6"/>
            </a:solidFill>
            <a:prstDash val="solid"/>
            <a:round/>
            <a:headEnd type="none" w="sm" len="sm"/>
            <a:tailEnd type="none" w="sm" len="sm"/>
          </a:ln>
          <a:effectLst>
            <a:outerShdw blurRad="142875" dist="95250" dir="18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nb-NO" sz="1000" dirty="0">
                <a:latin typeface="Gill Sans MT" panose="020B0502020104020203" pitchFamily="34" charset="77"/>
              </a:rPr>
              <a:t>På tur med deigen </a:t>
            </a:r>
            <a:endParaRPr sz="1000" dirty="0">
              <a:latin typeface="Gill Sans MT" panose="020B0502020104020203" pitchFamily="34" charset="77"/>
            </a:endParaRPr>
          </a:p>
        </p:txBody>
      </p:sp>
      <p:sp>
        <p:nvSpPr>
          <p:cNvPr id="66" name="Google Shape;66;p14">
            <a:hlinkClick r:id="rId4" action="ppaction://hlinksldjump"/>
          </p:cNvPr>
          <p:cNvSpPr/>
          <p:nvPr/>
        </p:nvSpPr>
        <p:spPr>
          <a:xfrm>
            <a:off x="8096206" y="952328"/>
            <a:ext cx="895350" cy="726916"/>
          </a:xfrm>
          <a:prstGeom prst="ellipse">
            <a:avLst/>
          </a:prstGeom>
          <a:noFill/>
          <a:ln w="76200" cap="flat" cmpd="sng">
            <a:solidFill>
              <a:srgbClr val="1B373C"/>
            </a:solidFill>
            <a:prstDash val="solid"/>
            <a:round/>
            <a:headEnd type="none" w="sm" len="sm"/>
            <a:tailEnd type="none" w="sm" len="sm"/>
          </a:ln>
          <a:effectLst>
            <a:outerShdw blurRad="142875" dist="95250" dir="18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nb-NO" sz="1000" dirty="0">
                <a:latin typeface="Gill Sans MT" panose="020B0502020104020203" pitchFamily="34" charset="77"/>
              </a:rPr>
              <a:t>Smak deg frem</a:t>
            </a:r>
            <a:endParaRPr sz="1000" dirty="0">
              <a:latin typeface="Gill Sans MT" panose="020B0502020104020203" pitchFamily="34" charset="77"/>
            </a:endParaRPr>
          </a:p>
        </p:txBody>
      </p:sp>
      <p:sp>
        <p:nvSpPr>
          <p:cNvPr id="67" name="Google Shape;67;p14">
            <a:hlinkClick r:id="rId5" action="ppaction://hlinksldjump"/>
          </p:cNvPr>
          <p:cNvSpPr/>
          <p:nvPr/>
        </p:nvSpPr>
        <p:spPr>
          <a:xfrm>
            <a:off x="1381992" y="87529"/>
            <a:ext cx="902244" cy="714387"/>
          </a:xfrm>
          <a:prstGeom prst="ellipse">
            <a:avLst/>
          </a:prstGeom>
          <a:noFill/>
          <a:ln w="76200" cap="flat" cmpd="sng">
            <a:solidFill>
              <a:srgbClr val="EB927F"/>
            </a:solidFill>
            <a:prstDash val="solid"/>
            <a:round/>
            <a:headEnd type="none" w="sm" len="sm"/>
            <a:tailEnd type="none" w="sm" len="sm"/>
          </a:ln>
          <a:effectLst>
            <a:outerShdw blurRad="142875" dist="95250" dir="18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nb-NO" sz="1000" dirty="0">
                <a:latin typeface="Gill Sans MT" panose="020B0502020104020203" pitchFamily="34" charset="77"/>
              </a:rPr>
              <a:t>På tur med deigen </a:t>
            </a:r>
            <a:endParaRPr sz="1000" dirty="0">
              <a:latin typeface="Gill Sans MT" panose="020B0502020104020203" pitchFamily="34" charset="77"/>
            </a:endParaRPr>
          </a:p>
        </p:txBody>
      </p:sp>
      <p:sp>
        <p:nvSpPr>
          <p:cNvPr id="68" name="Google Shape;68;p14">
            <a:hlinkClick r:id="rId6" action="ppaction://hlinksldjump"/>
          </p:cNvPr>
          <p:cNvSpPr/>
          <p:nvPr/>
        </p:nvSpPr>
        <p:spPr>
          <a:xfrm rot="1252639">
            <a:off x="187168" y="143122"/>
            <a:ext cx="920711" cy="613800"/>
          </a:xfrm>
          <a:prstGeom prst="ellipse">
            <a:avLst/>
          </a:prstGeom>
          <a:noFill/>
          <a:ln w="76200" cap="flat" cmpd="sng">
            <a:solidFill>
              <a:srgbClr val="AADEE8"/>
            </a:solidFill>
            <a:prstDash val="solid"/>
            <a:round/>
            <a:headEnd type="none" w="sm" len="sm"/>
            <a:tailEnd type="none" w="sm" len="sm"/>
          </a:ln>
          <a:effectLst>
            <a:outerShdw blurRad="142875" dist="95250" dir="18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nb-NO" sz="1000" dirty="0">
                <a:latin typeface="Gill Sans MT" panose="020B0502020104020203" pitchFamily="34" charset="77"/>
              </a:rPr>
              <a:t>Torsk </a:t>
            </a:r>
            <a:endParaRPr sz="1000" dirty="0">
              <a:latin typeface="Gill Sans MT" panose="020B0502020104020203" pitchFamily="34" charset="77"/>
            </a:endParaRPr>
          </a:p>
        </p:txBody>
      </p:sp>
      <p:sp>
        <p:nvSpPr>
          <p:cNvPr id="69" name="Google Shape;69;p14">
            <a:hlinkClick r:id="" action="ppaction://noaction"/>
          </p:cNvPr>
          <p:cNvSpPr/>
          <p:nvPr/>
        </p:nvSpPr>
        <p:spPr>
          <a:xfrm>
            <a:off x="2358783" y="1208597"/>
            <a:ext cx="1282222" cy="1173290"/>
          </a:xfrm>
          <a:prstGeom prst="ellipse">
            <a:avLst/>
          </a:prstGeom>
          <a:noFill/>
          <a:ln w="76200" cap="flat" cmpd="sng">
            <a:solidFill>
              <a:srgbClr val="B2DCD6"/>
            </a:solidFill>
            <a:prstDash val="solid"/>
            <a:round/>
            <a:headEnd type="none" w="sm" len="sm"/>
            <a:tailEnd type="none" w="sm" len="sm"/>
          </a:ln>
          <a:effectLst>
            <a:outerShdw blurRad="142875" dist="95250" dir="18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nb-NO" sz="1000" dirty="0">
                <a:latin typeface="Gill Sans MT" panose="020B0502020104020203" pitchFamily="34" charset="77"/>
              </a:rPr>
              <a:t>Historien om fisket </a:t>
            </a:r>
            <a:endParaRPr sz="1000" dirty="0">
              <a:latin typeface="Gill Sans MT" panose="020B0502020104020203" pitchFamily="34" charset="77"/>
            </a:endParaRPr>
          </a:p>
        </p:txBody>
      </p:sp>
      <p:sp>
        <p:nvSpPr>
          <p:cNvPr id="70" name="Google Shape;70;p14">
            <a:hlinkClick r:id="" action="ppaction://noaction"/>
          </p:cNvPr>
          <p:cNvSpPr/>
          <p:nvPr/>
        </p:nvSpPr>
        <p:spPr>
          <a:xfrm rot="1988927">
            <a:off x="6355590" y="1445024"/>
            <a:ext cx="1039734" cy="829063"/>
          </a:xfrm>
          <a:prstGeom prst="ellipse">
            <a:avLst/>
          </a:prstGeom>
          <a:noFill/>
          <a:ln w="76200" cap="flat" cmpd="sng">
            <a:solidFill>
              <a:srgbClr val="1B373C"/>
            </a:solidFill>
            <a:prstDash val="solid"/>
            <a:round/>
            <a:headEnd type="none" w="sm" len="sm"/>
            <a:tailEnd type="none" w="sm" len="sm"/>
          </a:ln>
          <a:effectLst>
            <a:outerShdw blurRad="142875" dist="95250" dir="18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nb-NO" sz="1000" dirty="0" err="1">
                <a:latin typeface="Gill Sans MT" panose="020B0502020104020203" pitchFamily="34" charset="77"/>
              </a:rPr>
              <a:t>Svarark</a:t>
            </a:r>
            <a:r>
              <a:rPr lang="nb-NO" sz="1000" dirty="0">
                <a:latin typeface="Gill Sans MT" panose="020B0502020104020203" pitchFamily="34" charset="77"/>
              </a:rPr>
              <a:t> </a:t>
            </a:r>
            <a:endParaRPr sz="1000" dirty="0">
              <a:latin typeface="Gill Sans MT" panose="020B0502020104020203" pitchFamily="34" charset="77"/>
            </a:endParaRPr>
          </a:p>
        </p:txBody>
      </p:sp>
      <p:sp>
        <p:nvSpPr>
          <p:cNvPr id="71" name="Google Shape;71;p14">
            <a:hlinkClick r:id="rId7" action="ppaction://hlinksldjump"/>
          </p:cNvPr>
          <p:cNvSpPr/>
          <p:nvPr/>
        </p:nvSpPr>
        <p:spPr>
          <a:xfrm rot="20508512">
            <a:off x="195910" y="1300640"/>
            <a:ext cx="759054" cy="613800"/>
          </a:xfrm>
          <a:prstGeom prst="ellipse">
            <a:avLst/>
          </a:prstGeom>
          <a:noFill/>
          <a:ln w="76200" cap="flat" cmpd="sng">
            <a:solidFill>
              <a:srgbClr val="AADEE8"/>
            </a:solidFill>
            <a:prstDash val="solid"/>
            <a:round/>
            <a:headEnd type="none" w="sm" len="sm"/>
            <a:tailEnd type="none" w="sm" len="sm"/>
          </a:ln>
          <a:effectLst>
            <a:outerShdw blurRad="142875" dist="95250" dir="18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nb-NO" sz="1000" dirty="0">
                <a:latin typeface="Gill Sans MT" panose="020B0502020104020203" pitchFamily="34" charset="77"/>
              </a:rPr>
              <a:t>Ørret </a:t>
            </a:r>
            <a:endParaRPr sz="1000" dirty="0">
              <a:latin typeface="Gill Sans MT" panose="020B0502020104020203" pitchFamily="34" charset="77"/>
            </a:endParaRPr>
          </a:p>
        </p:txBody>
      </p:sp>
      <p:sp>
        <p:nvSpPr>
          <p:cNvPr id="72" name="Google Shape;72;p14">
            <a:hlinkClick r:id="rId8" action="ppaction://hlinksldjump"/>
          </p:cNvPr>
          <p:cNvSpPr/>
          <p:nvPr/>
        </p:nvSpPr>
        <p:spPr>
          <a:xfrm>
            <a:off x="3844775" y="3218245"/>
            <a:ext cx="1372080" cy="765275"/>
          </a:xfrm>
          <a:prstGeom prst="ellipse">
            <a:avLst/>
          </a:prstGeom>
          <a:noFill/>
          <a:ln w="76200" cap="flat" cmpd="sng">
            <a:solidFill>
              <a:srgbClr val="B2DCD6"/>
            </a:solidFill>
            <a:prstDash val="solid"/>
            <a:round/>
            <a:headEnd type="none" w="sm" len="sm"/>
            <a:tailEnd type="none" w="sm" len="sm"/>
          </a:ln>
          <a:effectLst>
            <a:outerShdw blurRad="142875" dist="95250" dir="18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nb-NO" sz="1000" dirty="0">
                <a:latin typeface="Gill Sans MT" panose="020B0502020104020203" pitchFamily="34" charset="77"/>
              </a:rPr>
              <a:t>Sjømat fra Norge</a:t>
            </a:r>
            <a:endParaRPr sz="1000" dirty="0">
              <a:latin typeface="Gill Sans MT" panose="020B0502020104020203" pitchFamily="34" charset="77"/>
            </a:endParaRPr>
          </a:p>
        </p:txBody>
      </p:sp>
      <p:sp>
        <p:nvSpPr>
          <p:cNvPr id="74" name="Google Shape;74;p14">
            <a:hlinkClick r:id="rId9" action="ppaction://hlinksldjump"/>
          </p:cNvPr>
          <p:cNvSpPr/>
          <p:nvPr/>
        </p:nvSpPr>
        <p:spPr>
          <a:xfrm rot="20504941">
            <a:off x="1266271" y="1231050"/>
            <a:ext cx="1011847" cy="623266"/>
          </a:xfrm>
          <a:prstGeom prst="ellipse">
            <a:avLst/>
          </a:prstGeom>
          <a:noFill/>
          <a:ln w="76200" cap="flat" cmpd="sng">
            <a:solidFill>
              <a:srgbClr val="EB927F"/>
            </a:solidFill>
            <a:prstDash val="solid"/>
            <a:round/>
            <a:headEnd type="none" w="sm" len="sm"/>
            <a:tailEnd type="none" w="sm" len="sm"/>
          </a:ln>
          <a:effectLst>
            <a:outerShdw blurRad="142875" dist="95250" dir="18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nb-NO" sz="1000" dirty="0">
                <a:latin typeface="Gill Sans MT" panose="020B0502020104020203" pitchFamily="34" charset="77"/>
              </a:rPr>
              <a:t>Oppgaver</a:t>
            </a:r>
            <a:endParaRPr sz="1000" dirty="0">
              <a:latin typeface="Gill Sans MT" panose="020B0502020104020203" pitchFamily="34" charset="77"/>
            </a:endParaRPr>
          </a:p>
        </p:txBody>
      </p:sp>
      <p:sp>
        <p:nvSpPr>
          <p:cNvPr id="75" name="Google Shape;75;p14">
            <a:hlinkClick r:id="" action="ppaction://noaction"/>
          </p:cNvPr>
          <p:cNvSpPr/>
          <p:nvPr/>
        </p:nvSpPr>
        <p:spPr>
          <a:xfrm rot="1237950">
            <a:off x="4634993" y="2072232"/>
            <a:ext cx="1986207" cy="829062"/>
          </a:xfrm>
          <a:prstGeom prst="ellipse">
            <a:avLst/>
          </a:prstGeom>
          <a:noFill/>
          <a:ln w="76200" cap="flat" cmpd="sng">
            <a:solidFill>
              <a:srgbClr val="B2DCD6"/>
            </a:solidFill>
            <a:prstDash val="solid"/>
            <a:round/>
            <a:headEnd type="none" w="sm" len="sm"/>
            <a:tailEnd type="none" w="sm" len="sm"/>
          </a:ln>
          <a:effectLst>
            <a:outerShdw blurRad="142875" dist="95250" dir="18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nb-NO" sz="1000" dirty="0">
                <a:latin typeface="Gill Sans MT" panose="020B0502020104020203" pitchFamily="34" charset="77"/>
              </a:rPr>
              <a:t>Sjømatnasjonen Norge </a:t>
            </a:r>
            <a:endParaRPr sz="1000" dirty="0">
              <a:latin typeface="Gill Sans MT" panose="020B0502020104020203" pitchFamily="34" charset="77"/>
            </a:endParaRPr>
          </a:p>
        </p:txBody>
      </p:sp>
      <p:sp>
        <p:nvSpPr>
          <p:cNvPr id="76" name="Google Shape;76;p14"/>
          <p:cNvSpPr/>
          <p:nvPr/>
        </p:nvSpPr>
        <p:spPr>
          <a:xfrm>
            <a:off x="6847150" y="3920201"/>
            <a:ext cx="334200" cy="317100"/>
          </a:xfrm>
          <a:prstGeom prst="ellipse">
            <a:avLst/>
          </a:prstGeom>
          <a:noFill/>
          <a:ln w="76200" cap="flat" cmpd="sng">
            <a:solidFill>
              <a:srgbClr val="162D30"/>
            </a:solidFill>
            <a:prstDash val="solid"/>
            <a:round/>
            <a:headEnd type="none" w="sm" len="sm"/>
            <a:tailEnd type="none" w="sm" len="sm"/>
          </a:ln>
          <a:effectLst>
            <a:outerShdw blurRad="142875" dist="95250" dir="18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000" dirty="0">
              <a:latin typeface="Gill Sans MT" panose="020B0502020104020203" pitchFamily="34" charset="77"/>
            </a:endParaRPr>
          </a:p>
        </p:txBody>
      </p:sp>
      <p:sp>
        <p:nvSpPr>
          <p:cNvPr id="77" name="Google Shape;77;p14"/>
          <p:cNvSpPr/>
          <p:nvPr/>
        </p:nvSpPr>
        <p:spPr>
          <a:xfrm>
            <a:off x="6847150" y="4330351"/>
            <a:ext cx="334200" cy="317100"/>
          </a:xfrm>
          <a:prstGeom prst="ellipse">
            <a:avLst/>
          </a:prstGeom>
          <a:noFill/>
          <a:ln w="76200" cap="flat" cmpd="sng">
            <a:solidFill>
              <a:srgbClr val="EBEFCA"/>
            </a:solidFill>
            <a:prstDash val="solid"/>
            <a:round/>
            <a:headEnd type="none" w="sm" len="sm"/>
            <a:tailEnd type="none" w="sm" len="sm"/>
          </a:ln>
          <a:effectLst>
            <a:outerShdw blurRad="142875" dist="95250" dir="18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000" dirty="0">
              <a:latin typeface="Gill Sans MT" panose="020B0502020104020203" pitchFamily="34" charset="77"/>
            </a:endParaRPr>
          </a:p>
        </p:txBody>
      </p:sp>
      <p:sp>
        <p:nvSpPr>
          <p:cNvPr id="78" name="Google Shape;78;p14"/>
          <p:cNvSpPr txBox="1"/>
          <p:nvPr/>
        </p:nvSpPr>
        <p:spPr>
          <a:xfrm>
            <a:off x="7335275" y="2643350"/>
            <a:ext cx="1409700" cy="33852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1000" b="1" dirty="0">
                <a:solidFill>
                  <a:srgbClr val="162D30"/>
                </a:solidFill>
                <a:latin typeface="Gill Sans MT" panose="020B0502020104020203" pitchFamily="34" charset="77"/>
                <a:ea typeface="Shadows Into Light Two"/>
                <a:cs typeface="Shadows Into Light Two"/>
                <a:sym typeface="Shadows Into Light Two"/>
              </a:rPr>
              <a:t>Sjømat  </a:t>
            </a:r>
            <a:endParaRPr sz="1000" b="1" dirty="0">
              <a:solidFill>
                <a:srgbClr val="162D30"/>
              </a:solidFill>
              <a:latin typeface="Gill Sans MT" panose="020B0502020104020203" pitchFamily="34" charset="77"/>
              <a:ea typeface="Shadows Into Light Two"/>
              <a:cs typeface="Shadows Into Light Two"/>
              <a:sym typeface="Shadows Into Light Two"/>
            </a:endParaRPr>
          </a:p>
        </p:txBody>
      </p:sp>
      <p:sp>
        <p:nvSpPr>
          <p:cNvPr id="79" name="Google Shape;79;p14"/>
          <p:cNvSpPr txBox="1"/>
          <p:nvPr/>
        </p:nvSpPr>
        <p:spPr>
          <a:xfrm>
            <a:off x="7335275" y="3058350"/>
            <a:ext cx="1409700" cy="33852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1000" b="1" dirty="0">
                <a:solidFill>
                  <a:srgbClr val="162D30"/>
                </a:solidFill>
                <a:latin typeface="Gill Sans MT" panose="020B0502020104020203" pitchFamily="34" charset="77"/>
                <a:ea typeface="Shadows Into Light Two"/>
                <a:cs typeface="Shadows Into Light Two"/>
                <a:sym typeface="Shadows Into Light Two"/>
              </a:rPr>
              <a:t>Oppskrifter</a:t>
            </a:r>
            <a:endParaRPr sz="1000" b="1" dirty="0">
              <a:solidFill>
                <a:srgbClr val="162D30"/>
              </a:solidFill>
              <a:latin typeface="Gill Sans MT" panose="020B0502020104020203" pitchFamily="34" charset="77"/>
              <a:ea typeface="Shadows Into Light Two"/>
              <a:cs typeface="Shadows Into Light Two"/>
              <a:sym typeface="Shadows Into Light Two"/>
            </a:endParaRPr>
          </a:p>
        </p:txBody>
      </p:sp>
      <p:sp>
        <p:nvSpPr>
          <p:cNvPr id="80" name="Google Shape;80;p14"/>
          <p:cNvSpPr txBox="1"/>
          <p:nvPr/>
        </p:nvSpPr>
        <p:spPr>
          <a:xfrm>
            <a:off x="7270534" y="3483950"/>
            <a:ext cx="2193202" cy="33852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1000" b="1" dirty="0">
                <a:solidFill>
                  <a:srgbClr val="162D30"/>
                </a:solidFill>
                <a:latin typeface="Gill Sans MT" panose="020B0502020104020203" pitchFamily="34" charset="77"/>
                <a:ea typeface="Shadows Into Light Two"/>
                <a:cs typeface="Shadows Into Light Two"/>
                <a:sym typeface="Shadows Into Light Two"/>
              </a:rPr>
              <a:t>Sjømatnæringen</a:t>
            </a:r>
            <a:endParaRPr sz="1000" b="1" dirty="0">
              <a:solidFill>
                <a:srgbClr val="162D30"/>
              </a:solidFill>
              <a:latin typeface="Gill Sans MT" panose="020B0502020104020203" pitchFamily="34" charset="77"/>
              <a:ea typeface="Shadows Into Light Two"/>
              <a:cs typeface="Shadows Into Light Two"/>
              <a:sym typeface="Shadows Into Light Two"/>
            </a:endParaRPr>
          </a:p>
        </p:txBody>
      </p:sp>
      <p:sp>
        <p:nvSpPr>
          <p:cNvPr id="81" name="Google Shape;81;p14"/>
          <p:cNvSpPr txBox="1"/>
          <p:nvPr/>
        </p:nvSpPr>
        <p:spPr>
          <a:xfrm>
            <a:off x="7335274" y="3888350"/>
            <a:ext cx="1563625" cy="33852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1000" b="1" dirty="0">
                <a:solidFill>
                  <a:srgbClr val="162D30"/>
                </a:solidFill>
                <a:latin typeface="Gill Sans MT" panose="020B0502020104020203" pitchFamily="34" charset="77"/>
                <a:ea typeface="Shadows Into Light Two"/>
                <a:cs typeface="Shadows Into Light Two"/>
                <a:sym typeface="Shadows Into Light Two"/>
              </a:rPr>
              <a:t>Din fremtid </a:t>
            </a:r>
            <a:endParaRPr sz="1000" b="1" dirty="0">
              <a:solidFill>
                <a:srgbClr val="162D30"/>
              </a:solidFill>
              <a:latin typeface="Gill Sans MT" panose="020B0502020104020203" pitchFamily="34" charset="77"/>
              <a:ea typeface="Shadows Into Light Two"/>
              <a:cs typeface="Shadows Into Light Two"/>
              <a:sym typeface="Shadows Into Light Two"/>
            </a:endParaRPr>
          </a:p>
        </p:txBody>
      </p:sp>
      <p:sp>
        <p:nvSpPr>
          <p:cNvPr id="82" name="Google Shape;82;p14"/>
          <p:cNvSpPr txBox="1"/>
          <p:nvPr/>
        </p:nvSpPr>
        <p:spPr>
          <a:xfrm>
            <a:off x="7335275" y="4303350"/>
            <a:ext cx="1563624" cy="33852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1000" b="1" dirty="0">
                <a:solidFill>
                  <a:srgbClr val="162D30"/>
                </a:solidFill>
                <a:latin typeface="Gill Sans MT" panose="020B0502020104020203" pitchFamily="34" charset="77"/>
                <a:ea typeface="Shadows Into Light Two"/>
                <a:cs typeface="Shadows Into Light Two"/>
                <a:sym typeface="Shadows Into Light Two"/>
              </a:rPr>
              <a:t>Mat i sesong  </a:t>
            </a:r>
            <a:endParaRPr sz="1000" b="1" dirty="0">
              <a:solidFill>
                <a:srgbClr val="162D30"/>
              </a:solidFill>
              <a:latin typeface="Gill Sans MT" panose="020B0502020104020203" pitchFamily="34" charset="77"/>
              <a:ea typeface="Shadows Into Light Two"/>
              <a:cs typeface="Shadows Into Light Two"/>
              <a:sym typeface="Shadows Into Light Two"/>
            </a:endParaRPr>
          </a:p>
        </p:txBody>
      </p:sp>
      <p:sp>
        <p:nvSpPr>
          <p:cNvPr id="83" name="Google Shape;83;p14"/>
          <p:cNvSpPr txBox="1"/>
          <p:nvPr/>
        </p:nvSpPr>
        <p:spPr>
          <a:xfrm>
            <a:off x="88350" y="4495650"/>
            <a:ext cx="2734860" cy="33852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1000" u="sng" dirty="0">
                <a:solidFill>
                  <a:srgbClr val="162D30"/>
                </a:solidFill>
                <a:latin typeface="Gill Sans MT" panose="020B0502020104020203" pitchFamily="34" charset="77"/>
                <a:ea typeface="Scope One"/>
                <a:cs typeface="Scope One"/>
                <a:sym typeface="Scope One"/>
                <a:hlinkClick r:id="rId10" action="ppaction://hlinksldjump">
                  <a:extLst>
                    <a:ext uri="{A12FA001-AC4F-418D-AE19-62706E023703}">
                      <ahyp:hlinkClr xmlns:ahyp="http://schemas.microsoft.com/office/drawing/2018/hyperlinkcolor" val="tx"/>
                    </a:ext>
                  </a:extLst>
                </a:hlinkClick>
              </a:rPr>
              <a:t>Ferdig? Klikk her</a:t>
            </a:r>
            <a:endParaRPr sz="1000" dirty="0">
              <a:solidFill>
                <a:srgbClr val="162D30"/>
              </a:solidFill>
              <a:latin typeface="Gill Sans MT" panose="020B0502020104020203" pitchFamily="34" charset="77"/>
              <a:ea typeface="Scope One"/>
              <a:cs typeface="Scope One"/>
              <a:sym typeface="Scope One"/>
            </a:endParaRPr>
          </a:p>
        </p:txBody>
      </p:sp>
      <p:sp>
        <p:nvSpPr>
          <p:cNvPr id="27" name="Google Shape;73;p14">
            <a:hlinkClick r:id="" action="ppaction://noaction"/>
            <a:extLst>
              <a:ext uri="{FF2B5EF4-FFF2-40B4-BE49-F238E27FC236}">
                <a16:creationId xmlns:a16="http://schemas.microsoft.com/office/drawing/2014/main" id="{5FFB4C3C-4324-F145-95A0-25B6047DCC43}"/>
              </a:ext>
            </a:extLst>
          </p:cNvPr>
          <p:cNvSpPr/>
          <p:nvPr/>
        </p:nvSpPr>
        <p:spPr>
          <a:xfrm rot="20188221">
            <a:off x="3403983" y="2383165"/>
            <a:ext cx="995318" cy="756899"/>
          </a:xfrm>
          <a:prstGeom prst="ellipse">
            <a:avLst/>
          </a:prstGeom>
          <a:noFill/>
          <a:ln w="76200" cap="flat" cmpd="sng">
            <a:solidFill>
              <a:srgbClr val="B2DCD6"/>
            </a:solidFill>
            <a:prstDash val="solid"/>
            <a:round/>
            <a:headEnd type="none" w="sm" len="sm"/>
            <a:tailEnd type="none" w="sm" len="sm"/>
          </a:ln>
          <a:effectLst>
            <a:outerShdw blurRad="142875" dist="95250" dir="18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nb-NO" sz="1000" dirty="0">
                <a:latin typeface="Gill Sans MT" panose="020B0502020104020203" pitchFamily="34" charset="77"/>
              </a:rPr>
              <a:t>Bærekraft </a:t>
            </a:r>
            <a:endParaRPr sz="1000" dirty="0">
              <a:latin typeface="Gill Sans MT" panose="020B0502020104020203" pitchFamily="34" charset="77"/>
            </a:endParaRPr>
          </a:p>
        </p:txBody>
      </p:sp>
      <p:sp>
        <p:nvSpPr>
          <p:cNvPr id="6" name="Rektangel 5">
            <a:extLst>
              <a:ext uri="{FF2B5EF4-FFF2-40B4-BE49-F238E27FC236}">
                <a16:creationId xmlns:a16="http://schemas.microsoft.com/office/drawing/2014/main" id="{ADB15DA9-8604-BB40-AE3C-E5AD511EADBF}"/>
              </a:ext>
            </a:extLst>
          </p:cNvPr>
          <p:cNvSpPr/>
          <p:nvPr/>
        </p:nvSpPr>
        <p:spPr>
          <a:xfrm>
            <a:off x="2126194" y="649142"/>
            <a:ext cx="3493399" cy="461665"/>
          </a:xfrm>
          <a:prstGeom prst="rect">
            <a:avLst/>
          </a:prstGeom>
        </p:spPr>
        <p:txBody>
          <a:bodyPr wrap="square">
            <a:spAutoFit/>
          </a:bodyPr>
          <a:lstStyle/>
          <a:p>
            <a:pPr lvl="0"/>
            <a:r>
              <a:rPr lang="nb-NO" sz="2400" b="1" dirty="0">
                <a:solidFill>
                  <a:srgbClr val="1B373C"/>
                </a:solidFill>
                <a:latin typeface="Gill Sans MT" panose="020B0502020104020203" pitchFamily="34" charset="77"/>
                <a:ea typeface="Londrina Shadow"/>
                <a:cs typeface="Londrina Shadow"/>
                <a:sym typeface="Londrina Shadow"/>
              </a:rPr>
              <a:t>Oppgaver</a:t>
            </a:r>
          </a:p>
        </p:txBody>
      </p:sp>
      <p:pic>
        <p:nvPicPr>
          <p:cNvPr id="29" name="Bilde 28">
            <a:extLst>
              <a:ext uri="{FF2B5EF4-FFF2-40B4-BE49-F238E27FC236}">
                <a16:creationId xmlns:a16="http://schemas.microsoft.com/office/drawing/2014/main" id="{8D4DE2BC-4DE6-1C44-B453-476C140C84D8}"/>
              </a:ext>
            </a:extLst>
          </p:cNvPr>
          <p:cNvPicPr>
            <a:picLocks noChangeAspect="1"/>
          </p:cNvPicPr>
          <p:nvPr/>
        </p:nvPicPr>
        <p:blipFill>
          <a:blip r:embed="rId11"/>
          <a:stretch>
            <a:fillRect/>
          </a:stretch>
        </p:blipFill>
        <p:spPr>
          <a:xfrm>
            <a:off x="8248650" y="-65287"/>
            <a:ext cx="895350" cy="895350"/>
          </a:xfrm>
          <a:prstGeom prst="rect">
            <a:avLst/>
          </a:prstGeom>
        </p:spPr>
      </p:pic>
      <p:sp>
        <p:nvSpPr>
          <p:cNvPr id="30" name="Google Shape;62;p14">
            <a:hlinkClick r:id="rId12" action="ppaction://hlinksldjump"/>
            <a:extLst>
              <a:ext uri="{FF2B5EF4-FFF2-40B4-BE49-F238E27FC236}">
                <a16:creationId xmlns:a16="http://schemas.microsoft.com/office/drawing/2014/main" id="{306D8C97-8362-564E-8B2D-4F027D77C311}"/>
              </a:ext>
            </a:extLst>
          </p:cNvPr>
          <p:cNvSpPr/>
          <p:nvPr/>
        </p:nvSpPr>
        <p:spPr>
          <a:xfrm rot="20602618">
            <a:off x="227336" y="3301754"/>
            <a:ext cx="695668" cy="765565"/>
          </a:xfrm>
          <a:prstGeom prst="ellipse">
            <a:avLst/>
          </a:prstGeom>
          <a:noFill/>
          <a:ln w="76200" cap="flat" cmpd="sng">
            <a:solidFill>
              <a:srgbClr val="AADEE8"/>
            </a:solidFill>
            <a:prstDash val="solid"/>
            <a:round/>
            <a:headEnd type="none" w="sm" len="sm"/>
            <a:tailEnd type="none" w="sm" len="sm"/>
          </a:ln>
          <a:effectLst>
            <a:outerShdw blurRad="142875" dist="95250" dir="18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nb-NO" sz="1000" dirty="0">
                <a:latin typeface="Gill Sans MT" panose="020B0502020104020203" pitchFamily="34" charset="77"/>
              </a:rPr>
              <a:t>Laks </a:t>
            </a:r>
            <a:endParaRPr sz="1000" dirty="0">
              <a:latin typeface="Gill Sans MT" panose="020B0502020104020203" pitchFamily="34" charset="77"/>
            </a:endParaRPr>
          </a:p>
        </p:txBody>
      </p:sp>
      <p:sp>
        <p:nvSpPr>
          <p:cNvPr id="31" name="Google Shape;62;p14">
            <a:hlinkClick r:id="rId13" action="ppaction://hlinksldjump"/>
            <a:extLst>
              <a:ext uri="{FF2B5EF4-FFF2-40B4-BE49-F238E27FC236}">
                <a16:creationId xmlns:a16="http://schemas.microsoft.com/office/drawing/2014/main" id="{0F3300EF-7077-B441-951F-298478400818}"/>
              </a:ext>
            </a:extLst>
          </p:cNvPr>
          <p:cNvSpPr/>
          <p:nvPr/>
        </p:nvSpPr>
        <p:spPr>
          <a:xfrm rot="1050712">
            <a:off x="1088549" y="3167572"/>
            <a:ext cx="1272737" cy="791503"/>
          </a:xfrm>
          <a:prstGeom prst="ellipse">
            <a:avLst/>
          </a:prstGeom>
          <a:noFill/>
          <a:ln w="76200" cap="flat" cmpd="sng">
            <a:solidFill>
              <a:srgbClr val="AADEE8"/>
            </a:solidFill>
            <a:prstDash val="solid"/>
            <a:round/>
            <a:headEnd type="none" w="sm" len="sm"/>
            <a:tailEnd type="none" w="sm" len="sm"/>
          </a:ln>
          <a:effectLst>
            <a:outerShdw blurRad="142875" dist="95250" dir="18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nb-NO" sz="1000" dirty="0">
                <a:latin typeface="Gill Sans MT" panose="020B0502020104020203" pitchFamily="34" charset="77"/>
              </a:rPr>
              <a:t>Undersøk </a:t>
            </a:r>
            <a:endParaRPr sz="1000" dirty="0">
              <a:latin typeface="Gill Sans MT" panose="020B0502020104020203" pitchFamily="34" charset="77"/>
            </a:endParaRPr>
          </a:p>
        </p:txBody>
      </p:sp>
      <p:sp>
        <p:nvSpPr>
          <p:cNvPr id="34" name="Google Shape;68;p14">
            <a:hlinkClick r:id="rId14" action="ppaction://hlinksldjump"/>
            <a:extLst>
              <a:ext uri="{FF2B5EF4-FFF2-40B4-BE49-F238E27FC236}">
                <a16:creationId xmlns:a16="http://schemas.microsoft.com/office/drawing/2014/main" id="{22865B39-DB43-8148-9344-516E149D5253}"/>
              </a:ext>
            </a:extLst>
          </p:cNvPr>
          <p:cNvSpPr/>
          <p:nvPr/>
        </p:nvSpPr>
        <p:spPr>
          <a:xfrm rot="20601585">
            <a:off x="195909" y="2218182"/>
            <a:ext cx="978049" cy="749943"/>
          </a:xfrm>
          <a:prstGeom prst="ellipse">
            <a:avLst/>
          </a:prstGeom>
          <a:noFill/>
          <a:ln w="76200" cap="flat" cmpd="sng">
            <a:solidFill>
              <a:srgbClr val="AADEE8"/>
            </a:solidFill>
            <a:prstDash val="solid"/>
            <a:round/>
            <a:headEnd type="none" w="sm" len="sm"/>
            <a:tailEnd type="none" w="sm" len="sm"/>
          </a:ln>
          <a:effectLst>
            <a:outerShdw blurRad="142875" dist="95250" dir="18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nb-NO" sz="1000" dirty="0">
                <a:latin typeface="Gill Sans MT" panose="020B0502020104020203" pitchFamily="34" charset="77"/>
              </a:rPr>
              <a:t>Blåskjell </a:t>
            </a:r>
            <a:endParaRPr sz="1000" dirty="0">
              <a:latin typeface="Gill Sans MT" panose="020B0502020104020203" pitchFamily="34" charset="77"/>
            </a:endParaRPr>
          </a:p>
        </p:txBody>
      </p:sp>
      <p:sp>
        <p:nvSpPr>
          <p:cNvPr id="35" name="Google Shape;67;p14">
            <a:hlinkClick r:id="rId15" action="ppaction://hlinksldjump"/>
            <a:extLst>
              <a:ext uri="{FF2B5EF4-FFF2-40B4-BE49-F238E27FC236}">
                <a16:creationId xmlns:a16="http://schemas.microsoft.com/office/drawing/2014/main" id="{B2A53024-F985-594A-8ED6-F2864D903FDB}"/>
              </a:ext>
            </a:extLst>
          </p:cNvPr>
          <p:cNvSpPr/>
          <p:nvPr/>
        </p:nvSpPr>
        <p:spPr>
          <a:xfrm>
            <a:off x="2587966" y="3003364"/>
            <a:ext cx="853823" cy="928666"/>
          </a:xfrm>
          <a:prstGeom prst="ellipse">
            <a:avLst/>
          </a:prstGeom>
          <a:noFill/>
          <a:ln w="76200" cap="flat" cmpd="sng">
            <a:solidFill>
              <a:srgbClr val="EB927F"/>
            </a:solidFill>
            <a:prstDash val="solid"/>
            <a:round/>
            <a:headEnd type="none" w="sm" len="sm"/>
            <a:tailEnd type="none" w="sm" len="sm"/>
          </a:ln>
          <a:effectLst>
            <a:outerShdw blurRad="142875" dist="95250" dir="18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nb-NO" sz="1000" dirty="0" err="1">
                <a:latin typeface="Gill Sans MT" panose="020B0502020104020203" pitchFamily="34" charset="77"/>
              </a:rPr>
              <a:t>Svarark</a:t>
            </a:r>
            <a:endParaRPr sz="1000" dirty="0">
              <a:latin typeface="Gill Sans MT" panose="020B0502020104020203" pitchFamily="34" charset="77"/>
            </a:endParaRPr>
          </a:p>
        </p:txBody>
      </p:sp>
      <p:sp>
        <p:nvSpPr>
          <p:cNvPr id="36" name="Google Shape;67;p14">
            <a:hlinkClick r:id="rId16" action="ppaction://hlinksldjump"/>
            <a:extLst>
              <a:ext uri="{FF2B5EF4-FFF2-40B4-BE49-F238E27FC236}">
                <a16:creationId xmlns:a16="http://schemas.microsoft.com/office/drawing/2014/main" id="{FE3CF9D3-557F-5642-8843-1A55DFB81A3F}"/>
              </a:ext>
            </a:extLst>
          </p:cNvPr>
          <p:cNvSpPr/>
          <p:nvPr/>
        </p:nvSpPr>
        <p:spPr>
          <a:xfrm>
            <a:off x="1260026" y="4221297"/>
            <a:ext cx="993326" cy="730525"/>
          </a:xfrm>
          <a:prstGeom prst="ellipse">
            <a:avLst/>
          </a:prstGeom>
          <a:noFill/>
          <a:ln w="76200" cap="flat" cmpd="sng">
            <a:solidFill>
              <a:srgbClr val="EB927F"/>
            </a:solidFill>
            <a:prstDash val="solid"/>
            <a:round/>
            <a:headEnd type="none" w="sm" len="sm"/>
            <a:tailEnd type="none" w="sm" len="sm"/>
          </a:ln>
          <a:effectLst>
            <a:outerShdw blurRad="142875" dist="95250" dir="18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nb-NO" sz="1000" dirty="0">
                <a:latin typeface="Gill Sans MT" panose="020B0502020104020203" pitchFamily="34" charset="77"/>
              </a:rPr>
              <a:t>Oppskrift </a:t>
            </a:r>
            <a:endParaRPr sz="1000" dirty="0">
              <a:latin typeface="Gill Sans MT" panose="020B0502020104020203" pitchFamily="34" charset="77"/>
            </a:endParaRPr>
          </a:p>
        </p:txBody>
      </p:sp>
      <p:sp>
        <p:nvSpPr>
          <p:cNvPr id="37" name="Google Shape;65;p14">
            <a:hlinkClick r:id="rId3" action="ppaction://hlinksldjump"/>
            <a:extLst>
              <a:ext uri="{FF2B5EF4-FFF2-40B4-BE49-F238E27FC236}">
                <a16:creationId xmlns:a16="http://schemas.microsoft.com/office/drawing/2014/main" id="{1D67A251-9C87-224F-8AAF-21ED6D45B205}"/>
              </a:ext>
            </a:extLst>
          </p:cNvPr>
          <p:cNvSpPr/>
          <p:nvPr/>
        </p:nvSpPr>
        <p:spPr>
          <a:xfrm>
            <a:off x="3933226" y="1315786"/>
            <a:ext cx="654239" cy="726916"/>
          </a:xfrm>
          <a:prstGeom prst="ellipse">
            <a:avLst/>
          </a:prstGeom>
          <a:noFill/>
          <a:ln w="76200" cap="flat" cmpd="sng">
            <a:solidFill>
              <a:srgbClr val="B2DCD6"/>
            </a:solidFill>
            <a:prstDash val="solid"/>
            <a:round/>
            <a:headEnd type="none" w="sm" len="sm"/>
            <a:tailEnd type="none" w="sm" len="sm"/>
          </a:ln>
          <a:effectLst>
            <a:outerShdw blurRad="142875" dist="95250" dir="1800000" algn="bl" rotWithShape="0">
              <a:srgbClr val="000000">
                <a:alpha val="50000"/>
              </a:srgbClr>
            </a:outerShdw>
          </a:effectLst>
        </p:spPr>
        <p:txBody>
          <a:bodyPr spcFirstLastPara="1" wrap="square" lIns="91425" tIns="91425" rIns="91425" bIns="91425" anchor="ctr" anchorCtr="0">
            <a:noAutofit/>
          </a:bodyPr>
          <a:lstStyle/>
          <a:p>
            <a:pPr lvl="0"/>
            <a:r>
              <a:rPr lang="nb-NO" sz="1000" dirty="0">
                <a:latin typeface="Gill Sans MT" panose="020B0502020104020203" pitchFamily="34" charset="77"/>
              </a:rPr>
              <a:t>Finn ut </a:t>
            </a:r>
          </a:p>
        </p:txBody>
      </p:sp>
      <p:sp>
        <p:nvSpPr>
          <p:cNvPr id="38" name="Google Shape;70;p14">
            <a:hlinkClick r:id="" action="ppaction://noaction"/>
            <a:extLst>
              <a:ext uri="{FF2B5EF4-FFF2-40B4-BE49-F238E27FC236}">
                <a16:creationId xmlns:a16="http://schemas.microsoft.com/office/drawing/2014/main" id="{C1FE581D-00C0-7C4B-B6CB-3CA3C6C8B1CD}"/>
              </a:ext>
            </a:extLst>
          </p:cNvPr>
          <p:cNvSpPr/>
          <p:nvPr/>
        </p:nvSpPr>
        <p:spPr>
          <a:xfrm>
            <a:off x="5358944" y="3169705"/>
            <a:ext cx="1167556" cy="766252"/>
          </a:xfrm>
          <a:prstGeom prst="ellipse">
            <a:avLst/>
          </a:prstGeom>
          <a:noFill/>
          <a:ln w="76200" cap="flat" cmpd="sng">
            <a:solidFill>
              <a:srgbClr val="EBEFCA"/>
            </a:solidFill>
            <a:prstDash val="solid"/>
            <a:round/>
            <a:headEnd type="none" w="sm" len="sm"/>
            <a:tailEnd type="none" w="sm" len="sm"/>
          </a:ln>
          <a:effectLst>
            <a:outerShdw blurRad="142875" dist="95250" dir="18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nb-NO" sz="1000" dirty="0">
                <a:latin typeface="Gill Sans MT" panose="020B0502020104020203" pitchFamily="34" charset="77"/>
              </a:rPr>
              <a:t>Mat i sesong </a:t>
            </a:r>
            <a:endParaRPr sz="1000" dirty="0">
              <a:latin typeface="Gill Sans MT" panose="020B0502020104020203" pitchFamily="34" charset="77"/>
            </a:endParaRPr>
          </a:p>
        </p:txBody>
      </p:sp>
      <p:sp>
        <p:nvSpPr>
          <p:cNvPr id="39" name="Google Shape;70;p14">
            <a:hlinkClick r:id="rId17" action="ppaction://hlinksldjump"/>
            <a:extLst>
              <a:ext uri="{FF2B5EF4-FFF2-40B4-BE49-F238E27FC236}">
                <a16:creationId xmlns:a16="http://schemas.microsoft.com/office/drawing/2014/main" id="{899BEF6A-7AD3-6644-B74B-3FA4BAB7D886}"/>
              </a:ext>
            </a:extLst>
          </p:cNvPr>
          <p:cNvSpPr/>
          <p:nvPr/>
        </p:nvSpPr>
        <p:spPr>
          <a:xfrm rot="840922">
            <a:off x="5013611" y="4150828"/>
            <a:ext cx="1409700" cy="870438"/>
          </a:xfrm>
          <a:prstGeom prst="ellipse">
            <a:avLst/>
          </a:prstGeom>
          <a:noFill/>
          <a:ln w="76200" cap="flat" cmpd="sng">
            <a:solidFill>
              <a:srgbClr val="EBEFCA"/>
            </a:solidFill>
            <a:prstDash val="solid"/>
            <a:round/>
            <a:headEnd type="none" w="sm" len="sm"/>
            <a:tailEnd type="none" w="sm" len="sm"/>
          </a:ln>
          <a:effectLst>
            <a:outerShdw blurRad="142875" dist="95250" dir="18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nb-NO" sz="1000" dirty="0">
                <a:latin typeface="Gill Sans MT" panose="020B0502020104020203" pitchFamily="34" charset="77"/>
              </a:rPr>
              <a:t>Skriveoppdrag </a:t>
            </a:r>
            <a:endParaRPr sz="1000" dirty="0">
              <a:latin typeface="Gill Sans MT" panose="020B0502020104020203" pitchFamily="34" charset="77"/>
            </a:endParaRPr>
          </a:p>
        </p:txBody>
      </p:sp>
      <p:sp>
        <p:nvSpPr>
          <p:cNvPr id="40" name="Google Shape;70;p14">
            <a:hlinkClick r:id="rId18" action="ppaction://hlinksldjump"/>
            <a:extLst>
              <a:ext uri="{FF2B5EF4-FFF2-40B4-BE49-F238E27FC236}">
                <a16:creationId xmlns:a16="http://schemas.microsoft.com/office/drawing/2014/main" id="{8F11408F-59C5-FB4D-A215-F3AAE580D2EA}"/>
              </a:ext>
            </a:extLst>
          </p:cNvPr>
          <p:cNvSpPr/>
          <p:nvPr/>
        </p:nvSpPr>
        <p:spPr>
          <a:xfrm rot="20304852">
            <a:off x="2827646" y="4029838"/>
            <a:ext cx="1409700" cy="979918"/>
          </a:xfrm>
          <a:prstGeom prst="ellipse">
            <a:avLst/>
          </a:prstGeom>
          <a:noFill/>
          <a:ln w="76200" cap="flat" cmpd="sng">
            <a:solidFill>
              <a:srgbClr val="EBEFCA"/>
            </a:solidFill>
            <a:prstDash val="solid"/>
            <a:round/>
            <a:headEnd type="none" w="sm" len="sm"/>
            <a:tailEnd type="none" w="sm" len="sm"/>
          </a:ln>
          <a:effectLst>
            <a:outerShdw blurRad="142875" dist="95250" dir="18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nb-NO" sz="1000" dirty="0">
                <a:latin typeface="Gill Sans MT" panose="020B0502020104020203" pitchFamily="34" charset="77"/>
              </a:rPr>
              <a:t>Familiens </a:t>
            </a:r>
            <a:r>
              <a:rPr lang="nb-NO" sz="1000" dirty="0" err="1">
                <a:latin typeface="Gill Sans MT" panose="020B0502020104020203" pitchFamily="34" charset="77"/>
              </a:rPr>
              <a:t>sesongkalener</a:t>
            </a:r>
            <a:endParaRPr sz="1000" dirty="0">
              <a:latin typeface="Gill Sans MT" panose="020B0502020104020203" pitchFamily="34" charset="77"/>
            </a:endParaRPr>
          </a:p>
        </p:txBody>
      </p:sp>
      <p:sp>
        <p:nvSpPr>
          <p:cNvPr id="41" name="Google Shape;66;p14">
            <a:hlinkClick r:id="rId17" action="ppaction://hlinksldjump"/>
            <a:extLst>
              <a:ext uri="{FF2B5EF4-FFF2-40B4-BE49-F238E27FC236}">
                <a16:creationId xmlns:a16="http://schemas.microsoft.com/office/drawing/2014/main" id="{5381DB5A-B87D-7B47-B3D2-B02CA515190E}"/>
              </a:ext>
            </a:extLst>
          </p:cNvPr>
          <p:cNvSpPr/>
          <p:nvPr/>
        </p:nvSpPr>
        <p:spPr>
          <a:xfrm rot="20610047">
            <a:off x="7624104" y="1781945"/>
            <a:ext cx="1023035" cy="829062"/>
          </a:xfrm>
          <a:prstGeom prst="ellipse">
            <a:avLst/>
          </a:prstGeom>
          <a:noFill/>
          <a:ln w="76200" cap="flat" cmpd="sng">
            <a:solidFill>
              <a:srgbClr val="1B373C"/>
            </a:solidFill>
            <a:prstDash val="solid"/>
            <a:round/>
            <a:headEnd type="none" w="sm" len="sm"/>
            <a:tailEnd type="none" w="sm" len="sm"/>
          </a:ln>
          <a:effectLst>
            <a:outerShdw blurRad="142875" dist="95250" dir="18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nb-NO" sz="1000" dirty="0">
                <a:latin typeface="Gill Sans MT" panose="020B0502020104020203" pitchFamily="34" charset="77"/>
              </a:rPr>
              <a:t>Oppgave </a:t>
            </a:r>
            <a:endParaRPr sz="1000" dirty="0">
              <a:latin typeface="Gill Sans MT" panose="020B0502020104020203" pitchFamily="34" charset="77"/>
            </a:endParaRPr>
          </a:p>
        </p:txBody>
      </p:sp>
      <p:sp>
        <p:nvSpPr>
          <p:cNvPr id="42" name="Google Shape;66;p14">
            <a:hlinkClick r:id="rId19" action="ppaction://hlinksldjump"/>
            <a:extLst>
              <a:ext uri="{FF2B5EF4-FFF2-40B4-BE49-F238E27FC236}">
                <a16:creationId xmlns:a16="http://schemas.microsoft.com/office/drawing/2014/main" id="{76261B28-930D-A744-8754-C9DB6BA23D06}"/>
              </a:ext>
            </a:extLst>
          </p:cNvPr>
          <p:cNvSpPr/>
          <p:nvPr/>
        </p:nvSpPr>
        <p:spPr>
          <a:xfrm>
            <a:off x="7107841" y="115375"/>
            <a:ext cx="1039734" cy="923942"/>
          </a:xfrm>
          <a:prstGeom prst="ellipse">
            <a:avLst/>
          </a:prstGeom>
          <a:noFill/>
          <a:ln w="76200" cap="flat" cmpd="sng">
            <a:solidFill>
              <a:srgbClr val="1B373C"/>
            </a:solidFill>
            <a:prstDash val="solid"/>
            <a:round/>
            <a:headEnd type="none" w="sm" len="sm"/>
            <a:tailEnd type="none" w="sm" len="sm"/>
          </a:ln>
          <a:effectLst>
            <a:outerShdw blurRad="142875" dist="95250" dir="18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nb-NO" sz="1000" dirty="0">
                <a:latin typeface="Gill Sans MT" panose="020B0502020104020203" pitchFamily="34" charset="77"/>
              </a:rPr>
              <a:t>Fremtiden din </a:t>
            </a:r>
            <a:endParaRPr sz="1000" dirty="0">
              <a:latin typeface="Gill Sans MT" panose="020B0502020104020203" pitchFamily="34" charset="77"/>
            </a:endParaRPr>
          </a:p>
        </p:txBody>
      </p:sp>
      <p:sp>
        <p:nvSpPr>
          <p:cNvPr id="43" name="Google Shape;66;p14">
            <a:hlinkClick r:id="rId7" action="ppaction://hlinksldjump"/>
            <a:extLst>
              <a:ext uri="{FF2B5EF4-FFF2-40B4-BE49-F238E27FC236}">
                <a16:creationId xmlns:a16="http://schemas.microsoft.com/office/drawing/2014/main" id="{F6BF0880-2034-9D42-87CD-0B973B5BD100}"/>
              </a:ext>
            </a:extLst>
          </p:cNvPr>
          <p:cNvSpPr/>
          <p:nvPr/>
        </p:nvSpPr>
        <p:spPr>
          <a:xfrm>
            <a:off x="4861736" y="998331"/>
            <a:ext cx="1372081" cy="796911"/>
          </a:xfrm>
          <a:prstGeom prst="ellipse">
            <a:avLst/>
          </a:prstGeom>
          <a:noFill/>
          <a:ln w="76200" cap="flat" cmpd="sng">
            <a:solidFill>
              <a:srgbClr val="1B373C"/>
            </a:solidFill>
            <a:prstDash val="solid"/>
            <a:round/>
            <a:headEnd type="none" w="sm" len="sm"/>
            <a:tailEnd type="none" w="sm" len="sm"/>
          </a:ln>
          <a:effectLst>
            <a:outerShdw blurRad="142875" dist="95250" dir="18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nb-NO" sz="1000" dirty="0">
                <a:latin typeface="Gill Sans MT" panose="020B0502020104020203" pitchFamily="34" charset="77"/>
              </a:rPr>
              <a:t>Mulighetskart </a:t>
            </a:r>
            <a:endParaRPr sz="1000" dirty="0">
              <a:latin typeface="Gill Sans MT" panose="020B0502020104020203" pitchFamily="34" charset="77"/>
            </a:endParaRPr>
          </a:p>
        </p:txBody>
      </p:sp>
      <p:sp>
        <p:nvSpPr>
          <p:cNvPr id="44" name="Google Shape;66;p14">
            <a:hlinkClick r:id="rId6" action="ppaction://hlinksldjump"/>
            <a:extLst>
              <a:ext uri="{FF2B5EF4-FFF2-40B4-BE49-F238E27FC236}">
                <a16:creationId xmlns:a16="http://schemas.microsoft.com/office/drawing/2014/main" id="{3C076A19-8AB2-8D48-AC18-302F9EAF2CAC}"/>
              </a:ext>
            </a:extLst>
          </p:cNvPr>
          <p:cNvSpPr/>
          <p:nvPr/>
        </p:nvSpPr>
        <p:spPr>
          <a:xfrm>
            <a:off x="5558300" y="34184"/>
            <a:ext cx="1416207" cy="972913"/>
          </a:xfrm>
          <a:prstGeom prst="ellipse">
            <a:avLst/>
          </a:prstGeom>
          <a:noFill/>
          <a:ln w="76200" cap="flat" cmpd="sng">
            <a:solidFill>
              <a:srgbClr val="1B373C"/>
            </a:solidFill>
            <a:prstDash val="solid"/>
            <a:round/>
            <a:headEnd type="none" w="sm" len="sm"/>
            <a:tailEnd type="none" w="sm" len="sm"/>
          </a:ln>
          <a:effectLst>
            <a:outerShdw blurRad="142875" dist="95250" dir="18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nb-NO" sz="1000" dirty="0">
                <a:latin typeface="Gill Sans MT" panose="020B0502020104020203" pitchFamily="34" charset="77"/>
              </a:rPr>
              <a:t>Bli kjent med næringslivet  </a:t>
            </a:r>
            <a:endParaRPr sz="1000" dirty="0">
              <a:latin typeface="Gill Sans MT" panose="020B0502020104020203" pitchFamily="34" charset="77"/>
            </a:endParaRPr>
          </a:p>
        </p:txBody>
      </p:sp>
      <p:sp>
        <p:nvSpPr>
          <p:cNvPr id="45" name="Google Shape;67;p14">
            <a:hlinkClick r:id="rId20" action="ppaction://hlinksldjump"/>
            <a:extLst>
              <a:ext uri="{FF2B5EF4-FFF2-40B4-BE49-F238E27FC236}">
                <a16:creationId xmlns:a16="http://schemas.microsoft.com/office/drawing/2014/main" id="{0D8E85FB-A3E4-2C4D-B42A-0F4355FD21A8}"/>
              </a:ext>
            </a:extLst>
          </p:cNvPr>
          <p:cNvSpPr/>
          <p:nvPr/>
        </p:nvSpPr>
        <p:spPr>
          <a:xfrm>
            <a:off x="1654140" y="2320273"/>
            <a:ext cx="993326" cy="730525"/>
          </a:xfrm>
          <a:prstGeom prst="ellipse">
            <a:avLst/>
          </a:prstGeom>
          <a:noFill/>
          <a:ln w="76200" cap="flat" cmpd="sng">
            <a:solidFill>
              <a:srgbClr val="EB927F"/>
            </a:solidFill>
            <a:prstDash val="solid"/>
            <a:round/>
            <a:headEnd type="none" w="sm" len="sm"/>
            <a:tailEnd type="none" w="sm" len="sm"/>
          </a:ln>
          <a:effectLst>
            <a:outerShdw blurRad="142875" dist="95250" dir="18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nb-NO" sz="1000" dirty="0">
                <a:latin typeface="Gill Sans MT" panose="020B0502020104020203" pitchFamily="34" charset="77"/>
              </a:rPr>
              <a:t>Lag din egen oppskrift </a:t>
            </a:r>
            <a:endParaRPr sz="1000" dirty="0">
              <a:latin typeface="Gill Sans MT" panose="020B0502020104020203" pitchFamily="34" charset="77"/>
            </a:endParaRPr>
          </a:p>
        </p:txBody>
      </p:sp>
    </p:spTree>
    <p:extLst>
      <p:ext uri="{BB962C8B-B14F-4D97-AF65-F5344CB8AC3E}">
        <p14:creationId xmlns:p14="http://schemas.microsoft.com/office/powerpoint/2010/main" val="1609731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ADEE8"/>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ECFD194-29C0-0846-90C0-258103C20BC0}"/>
              </a:ext>
            </a:extLst>
          </p:cNvPr>
          <p:cNvSpPr>
            <a:spLocks noGrp="1"/>
          </p:cNvSpPr>
          <p:nvPr>
            <p:ph type="title"/>
          </p:nvPr>
        </p:nvSpPr>
        <p:spPr>
          <a:xfrm>
            <a:off x="311700" y="233674"/>
            <a:ext cx="8520600" cy="572700"/>
          </a:xfrm>
          <a:solidFill>
            <a:srgbClr val="AADEE8"/>
          </a:solidFill>
        </p:spPr>
        <p:txBody>
          <a:bodyPr>
            <a:noAutofit/>
          </a:bodyPr>
          <a:lstStyle/>
          <a:p>
            <a:r>
              <a:rPr lang="nb-NO" sz="4800" dirty="0">
                <a:solidFill>
                  <a:srgbClr val="162D30"/>
                </a:solidFill>
                <a:latin typeface="Gill Sans MT" panose="020B0502020104020203" pitchFamily="34" charset="77"/>
              </a:rPr>
              <a:t>Undersøk laks  </a:t>
            </a:r>
          </a:p>
        </p:txBody>
      </p:sp>
      <p:sp>
        <p:nvSpPr>
          <p:cNvPr id="3" name="Plassholder for tekst 2">
            <a:extLst>
              <a:ext uri="{FF2B5EF4-FFF2-40B4-BE49-F238E27FC236}">
                <a16:creationId xmlns:a16="http://schemas.microsoft.com/office/drawing/2014/main" id="{C97CFAF5-0066-804A-AB72-BED298F3F35A}"/>
              </a:ext>
            </a:extLst>
          </p:cNvPr>
          <p:cNvSpPr>
            <a:spLocks noGrp="1"/>
          </p:cNvSpPr>
          <p:nvPr>
            <p:ph type="body" idx="1"/>
          </p:nvPr>
        </p:nvSpPr>
        <p:spPr>
          <a:ln>
            <a:solidFill>
              <a:srgbClr val="1B373C"/>
            </a:solidFill>
          </a:ln>
        </p:spPr>
        <p:txBody>
          <a:bodyPr>
            <a:normAutofit/>
          </a:bodyPr>
          <a:lstStyle/>
          <a:p>
            <a:pPr>
              <a:buFont typeface="Arial" panose="020B0604020202020204" pitchFamily="34" charset="0"/>
              <a:buChar char="•"/>
            </a:pPr>
            <a:r>
              <a:rPr lang="nb-NO" dirty="0">
                <a:solidFill>
                  <a:srgbClr val="162D30"/>
                </a:solidFill>
                <a:latin typeface="Gill Sans MT" panose="020B0502020104020203" pitchFamily="34" charset="77"/>
              </a:rPr>
              <a:t>Hvilke retter kan laksen brukes til?</a:t>
            </a:r>
          </a:p>
          <a:p>
            <a:pPr>
              <a:buFont typeface="Arial" panose="020B0604020202020204" pitchFamily="34" charset="0"/>
              <a:buChar char="•"/>
            </a:pPr>
            <a:r>
              <a:rPr lang="nb-NO" dirty="0">
                <a:solidFill>
                  <a:srgbClr val="162D30"/>
                </a:solidFill>
                <a:latin typeface="Gill Sans MT" panose="020B0502020104020203" pitchFamily="34" charset="77"/>
              </a:rPr>
              <a:t>Klarer du å finne ut på hvilken måte denne fisken har hatt betydning for norsk matkultur? </a:t>
            </a:r>
          </a:p>
          <a:p>
            <a:pPr>
              <a:buFont typeface="Arial" panose="020B0604020202020204" pitchFamily="34" charset="0"/>
              <a:buChar char="•"/>
            </a:pPr>
            <a:r>
              <a:rPr lang="nb-NO" dirty="0">
                <a:solidFill>
                  <a:srgbClr val="162D30"/>
                </a:solidFill>
                <a:latin typeface="Gill Sans MT" panose="020B0502020104020203" pitchFamily="34" charset="77"/>
              </a:rPr>
              <a:t>Skiv ned fem næringsstoff du kan finne i laksen. </a:t>
            </a:r>
          </a:p>
          <a:p>
            <a:pPr>
              <a:buFont typeface="Arial" panose="020B0604020202020204" pitchFamily="34" charset="0"/>
              <a:buChar char="•"/>
            </a:pPr>
            <a:r>
              <a:rPr lang="nb-NO" dirty="0">
                <a:solidFill>
                  <a:srgbClr val="162D30"/>
                </a:solidFill>
                <a:latin typeface="Gill Sans MT" panose="020B0502020104020203" pitchFamily="34" charset="77"/>
              </a:rPr>
              <a:t>Hvordan bruker vi denne fisken i Norge? Da kan du se nærmere på om hvilken deler av fisken vi bruker til mat, hvilke matretter brukes den til?</a:t>
            </a:r>
          </a:p>
          <a:p>
            <a:pPr>
              <a:buFont typeface="Arial" panose="020B0604020202020204" pitchFamily="34" charset="0"/>
              <a:buChar char="•"/>
            </a:pPr>
            <a:r>
              <a:rPr lang="nb-NO" dirty="0">
                <a:solidFill>
                  <a:srgbClr val="162D30"/>
                </a:solidFill>
                <a:latin typeface="Gill Sans MT" panose="020B0502020104020203" pitchFamily="34" charset="77"/>
              </a:rPr>
              <a:t>Kan denne fisken og bruken av denne omtales som bærekraftig mat? </a:t>
            </a:r>
          </a:p>
          <a:p>
            <a:pPr>
              <a:buFont typeface="Arial" panose="020B0604020202020204" pitchFamily="34" charset="0"/>
              <a:buChar char="•"/>
            </a:pPr>
            <a:endParaRPr lang="nb-NO" dirty="0">
              <a:solidFill>
                <a:srgbClr val="162D30"/>
              </a:solidFill>
              <a:latin typeface="Gill Sans MT" panose="020B0502020104020203" pitchFamily="34" charset="77"/>
            </a:endParaRPr>
          </a:p>
          <a:p>
            <a:pPr>
              <a:buFont typeface="Arial" panose="020B0604020202020204" pitchFamily="34" charset="0"/>
              <a:buChar char="•"/>
            </a:pPr>
            <a:r>
              <a:rPr lang="nb-NO" dirty="0">
                <a:solidFill>
                  <a:srgbClr val="162D30"/>
                </a:solidFill>
                <a:latin typeface="Gill Sans MT" panose="020B0502020104020203" pitchFamily="34" charset="77"/>
              </a:rPr>
              <a:t>Hva annet kan vi si om laks? </a:t>
            </a:r>
          </a:p>
        </p:txBody>
      </p:sp>
      <p:pic>
        <p:nvPicPr>
          <p:cNvPr id="4" name="Bilde 3">
            <a:extLst>
              <a:ext uri="{FF2B5EF4-FFF2-40B4-BE49-F238E27FC236}">
                <a16:creationId xmlns:a16="http://schemas.microsoft.com/office/drawing/2014/main" id="{C4B21052-48E0-984C-8813-3C906633AA93}"/>
              </a:ext>
            </a:extLst>
          </p:cNvPr>
          <p:cNvPicPr>
            <a:picLocks noChangeAspect="1"/>
          </p:cNvPicPr>
          <p:nvPr/>
        </p:nvPicPr>
        <p:blipFill>
          <a:blip r:embed="rId3"/>
          <a:stretch>
            <a:fillRect/>
          </a:stretch>
        </p:blipFill>
        <p:spPr>
          <a:xfrm>
            <a:off x="8248650" y="-65287"/>
            <a:ext cx="895350" cy="895350"/>
          </a:xfrm>
          <a:prstGeom prst="rect">
            <a:avLst/>
          </a:prstGeom>
        </p:spPr>
      </p:pic>
      <p:pic>
        <p:nvPicPr>
          <p:cNvPr id="5" name="Bilde 4">
            <a:hlinkClick r:id="rId4" action="ppaction://hlinksldjump"/>
            <a:extLst>
              <a:ext uri="{FF2B5EF4-FFF2-40B4-BE49-F238E27FC236}">
                <a16:creationId xmlns:a16="http://schemas.microsoft.com/office/drawing/2014/main" id="{C295BF59-4D88-F54A-A034-7E6CEF35A5F9}"/>
              </a:ext>
            </a:extLst>
          </p:cNvPr>
          <p:cNvPicPr>
            <a:picLocks noChangeAspect="1"/>
          </p:cNvPicPr>
          <p:nvPr/>
        </p:nvPicPr>
        <p:blipFill>
          <a:blip r:embed="rId5"/>
          <a:stretch>
            <a:fillRect/>
          </a:stretch>
        </p:blipFill>
        <p:spPr>
          <a:xfrm>
            <a:off x="8066149" y="4688378"/>
            <a:ext cx="961472" cy="329004"/>
          </a:xfrm>
          <a:prstGeom prst="rect">
            <a:avLst/>
          </a:prstGeom>
        </p:spPr>
      </p:pic>
    </p:spTree>
    <p:extLst>
      <p:ext uri="{BB962C8B-B14F-4D97-AF65-F5344CB8AC3E}">
        <p14:creationId xmlns:p14="http://schemas.microsoft.com/office/powerpoint/2010/main" val="2896069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ADEE8"/>
        </a:solidFill>
        <a:effectLst/>
      </p:bgPr>
    </p:bg>
    <p:spTree>
      <p:nvGrpSpPr>
        <p:cNvPr id="1" name="Shape 138"/>
        <p:cNvGrpSpPr/>
        <p:nvPr/>
      </p:nvGrpSpPr>
      <p:grpSpPr>
        <a:xfrm>
          <a:off x="0" y="0"/>
          <a:ext cx="0" cy="0"/>
          <a:chOff x="0" y="0"/>
          <a:chExt cx="0" cy="0"/>
        </a:xfrm>
      </p:grpSpPr>
      <p:sp>
        <p:nvSpPr>
          <p:cNvPr id="139" name="Google Shape;139;p20"/>
          <p:cNvSpPr txBox="1"/>
          <p:nvPr/>
        </p:nvSpPr>
        <p:spPr>
          <a:xfrm>
            <a:off x="284673" y="171200"/>
            <a:ext cx="3658504" cy="923299"/>
          </a:xfrm>
          <a:prstGeom prst="rect">
            <a:avLst/>
          </a:prstGeom>
          <a:solidFill>
            <a:srgbClr val="AADEE8"/>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4800" dirty="0">
                <a:solidFill>
                  <a:srgbClr val="162D30"/>
                </a:solidFill>
                <a:latin typeface="Gill Sans MT" panose="020B0502020104020203" pitchFamily="34" charset="77"/>
                <a:ea typeface="Londrina Shadow"/>
                <a:cs typeface="Londrina Shadow"/>
                <a:sym typeface="Londrina Shadow"/>
              </a:rPr>
              <a:t>Laks </a:t>
            </a:r>
            <a:endParaRPr sz="4800" dirty="0">
              <a:solidFill>
                <a:srgbClr val="162D30"/>
              </a:solidFill>
              <a:latin typeface="Gill Sans MT" panose="020B0502020104020203" pitchFamily="34" charset="77"/>
              <a:ea typeface="Londrina Shadow"/>
              <a:cs typeface="Londrina Shadow"/>
              <a:sym typeface="Londrina Shadow"/>
            </a:endParaRPr>
          </a:p>
        </p:txBody>
      </p:sp>
      <p:sp useBgFill="1">
        <p:nvSpPr>
          <p:cNvPr id="142" name="Google Shape;142;p20"/>
          <p:cNvSpPr/>
          <p:nvPr/>
        </p:nvSpPr>
        <p:spPr>
          <a:xfrm>
            <a:off x="284673" y="998581"/>
            <a:ext cx="7667750" cy="4063883"/>
          </a:xfrm>
          <a:prstGeom prst="rect">
            <a:avLst/>
          </a:prstGeom>
          <a:ln w="28575" cap="flat" cmpd="sng">
            <a:solidFill>
              <a:srgbClr val="162D3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b="1" dirty="0">
              <a:solidFill>
                <a:srgbClr val="162D30"/>
              </a:solidFill>
              <a:latin typeface="Gill Sans MT" panose="020B0502020104020203" pitchFamily="34" charset="77"/>
              <a:ea typeface="Scope One"/>
              <a:cs typeface="Scope One"/>
              <a:sym typeface="Scope One"/>
            </a:endParaRPr>
          </a:p>
        </p:txBody>
      </p:sp>
      <p:pic>
        <p:nvPicPr>
          <p:cNvPr id="10" name="Bilde 9">
            <a:extLst>
              <a:ext uri="{FF2B5EF4-FFF2-40B4-BE49-F238E27FC236}">
                <a16:creationId xmlns:a16="http://schemas.microsoft.com/office/drawing/2014/main" id="{C0D919CC-B598-BE43-92C9-0E6E629D09CE}"/>
              </a:ext>
            </a:extLst>
          </p:cNvPr>
          <p:cNvPicPr>
            <a:picLocks noChangeAspect="1"/>
          </p:cNvPicPr>
          <p:nvPr/>
        </p:nvPicPr>
        <p:blipFill rotWithShape="1">
          <a:blip r:embed="rId3"/>
          <a:srcRect l="7976" r="9632"/>
          <a:stretch/>
        </p:blipFill>
        <p:spPr>
          <a:xfrm>
            <a:off x="8371794" y="-14542"/>
            <a:ext cx="707362" cy="858534"/>
          </a:xfrm>
          <a:prstGeom prst="rect">
            <a:avLst/>
          </a:prstGeom>
        </p:spPr>
      </p:pic>
      <p:sp>
        <p:nvSpPr>
          <p:cNvPr id="13" name="Bildeforklaring formet som en ellipse 12">
            <a:extLst>
              <a:ext uri="{FF2B5EF4-FFF2-40B4-BE49-F238E27FC236}">
                <a16:creationId xmlns:a16="http://schemas.microsoft.com/office/drawing/2014/main" id="{43F9CFA1-A5BB-C14C-8696-8A18F040E856}"/>
              </a:ext>
            </a:extLst>
          </p:cNvPr>
          <p:cNvSpPr/>
          <p:nvPr/>
        </p:nvSpPr>
        <p:spPr>
          <a:xfrm>
            <a:off x="5902704" y="140917"/>
            <a:ext cx="1790447" cy="703075"/>
          </a:xfrm>
          <a:prstGeom prst="wedgeEllipseCallout">
            <a:avLst/>
          </a:prstGeom>
          <a:solidFill>
            <a:srgbClr val="AADEE8"/>
          </a:solidFill>
          <a:ln>
            <a:solidFill>
              <a:srgbClr val="1B37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rgbClr val="1B373C"/>
                </a:solidFill>
                <a:latin typeface="Gill Sans MT" panose="020B0502020104020203" pitchFamily="34" charset="77"/>
              </a:rPr>
              <a:t>Skriveoppdrag </a:t>
            </a:r>
          </a:p>
        </p:txBody>
      </p:sp>
      <p:pic>
        <p:nvPicPr>
          <p:cNvPr id="14" name="Bilde 13">
            <a:extLst>
              <a:ext uri="{FF2B5EF4-FFF2-40B4-BE49-F238E27FC236}">
                <a16:creationId xmlns:a16="http://schemas.microsoft.com/office/drawing/2014/main" id="{7B9F9ECE-1DDC-DD46-809A-7C6B73AA8F93}"/>
              </a:ext>
            </a:extLst>
          </p:cNvPr>
          <p:cNvPicPr>
            <a:picLocks noChangeAspect="1"/>
          </p:cNvPicPr>
          <p:nvPr/>
        </p:nvPicPr>
        <p:blipFill>
          <a:blip r:embed="rId4"/>
          <a:stretch>
            <a:fillRect/>
          </a:stretch>
        </p:blipFill>
        <p:spPr>
          <a:xfrm>
            <a:off x="8066149" y="4688378"/>
            <a:ext cx="961472" cy="329004"/>
          </a:xfrm>
          <a:prstGeom prst="rect">
            <a:avLst/>
          </a:prstGeom>
        </p:spPr>
      </p:pic>
    </p:spTree>
    <p:extLst>
      <p:ext uri="{BB962C8B-B14F-4D97-AF65-F5344CB8AC3E}">
        <p14:creationId xmlns:p14="http://schemas.microsoft.com/office/powerpoint/2010/main" val="828741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EEDE8"/>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3965E4C-9494-C549-AD51-71AD07C62112}"/>
              </a:ext>
            </a:extLst>
          </p:cNvPr>
          <p:cNvSpPr>
            <a:spLocks noGrp="1"/>
          </p:cNvSpPr>
          <p:nvPr>
            <p:ph type="title"/>
          </p:nvPr>
        </p:nvSpPr>
        <p:spPr/>
        <p:txBody>
          <a:bodyPr>
            <a:normAutofit fontScale="90000"/>
          </a:bodyPr>
          <a:lstStyle/>
          <a:p>
            <a:r>
              <a:rPr lang="nb-NO" dirty="0">
                <a:latin typeface="Gill Sans MT" panose="020B0502020104020203" pitchFamily="34" charset="77"/>
              </a:rPr>
              <a:t>Oppgaver til filmen </a:t>
            </a:r>
          </a:p>
        </p:txBody>
      </p:sp>
      <p:sp>
        <p:nvSpPr>
          <p:cNvPr id="3" name="Plassholder for tekst 2">
            <a:extLst>
              <a:ext uri="{FF2B5EF4-FFF2-40B4-BE49-F238E27FC236}">
                <a16:creationId xmlns:a16="http://schemas.microsoft.com/office/drawing/2014/main" id="{E6458C7D-7346-D748-8AA4-22BBC7BFB948}"/>
              </a:ext>
            </a:extLst>
          </p:cNvPr>
          <p:cNvSpPr>
            <a:spLocks noGrp="1"/>
          </p:cNvSpPr>
          <p:nvPr>
            <p:ph type="body" idx="1"/>
          </p:nvPr>
        </p:nvSpPr>
        <p:spPr/>
        <p:txBody>
          <a:bodyPr>
            <a:normAutofit/>
          </a:bodyPr>
          <a:lstStyle/>
          <a:p>
            <a:pPr>
              <a:buAutoNum type="arabicPeriod"/>
            </a:pPr>
            <a:r>
              <a:rPr lang="nb-NO" dirty="0">
                <a:solidFill>
                  <a:srgbClr val="1B373C"/>
                </a:solidFill>
                <a:latin typeface="Gill Sans MT" panose="020B0502020104020203" pitchFamily="34" charset="77"/>
              </a:rPr>
              <a:t>Nevn tre ting du kan spise fra fjæresteinene</a:t>
            </a:r>
          </a:p>
          <a:p>
            <a:pPr>
              <a:buAutoNum type="arabicPeriod"/>
            </a:pPr>
            <a:r>
              <a:rPr lang="nb-NO" dirty="0">
                <a:solidFill>
                  <a:srgbClr val="1B373C"/>
                </a:solidFill>
                <a:latin typeface="Gill Sans MT" panose="020B0502020104020203" pitchFamily="34" charset="77"/>
              </a:rPr>
              <a:t>Hva er viktig å tenke på når vi skal plukke ting i fjæren? Hvordan skal vi behandle dyrene?</a:t>
            </a:r>
          </a:p>
          <a:p>
            <a:pPr>
              <a:buAutoNum type="arabicPeriod"/>
            </a:pPr>
            <a:r>
              <a:rPr lang="nb-NO" dirty="0">
                <a:solidFill>
                  <a:srgbClr val="1B373C"/>
                </a:solidFill>
                <a:latin typeface="Gill Sans MT" panose="020B0502020104020203" pitchFamily="34" charset="77"/>
              </a:rPr>
              <a:t>Er det noe man ikke har lov å plukke? I så fall hva?</a:t>
            </a:r>
          </a:p>
          <a:p>
            <a:pPr>
              <a:buAutoNum type="arabicPeriod"/>
            </a:pPr>
            <a:r>
              <a:rPr lang="nb-NO" dirty="0">
                <a:solidFill>
                  <a:srgbClr val="1B373C"/>
                </a:solidFill>
                <a:latin typeface="Gill Sans MT" panose="020B0502020104020203" pitchFamily="34" charset="77"/>
              </a:rPr>
              <a:t>Planlegg en tur i fjæra for å høste mat. Planen må inneholde hva du trenger av utstyr, hvor du skal finne informasjon om hva du kan spise, lokalitet, og oppskrifter for hva du har tenkt å gjøre med maten.</a:t>
            </a:r>
          </a:p>
          <a:p>
            <a:pPr>
              <a:buAutoNum type="arabicPeriod"/>
            </a:pPr>
            <a:r>
              <a:rPr lang="nb-NO" dirty="0">
                <a:solidFill>
                  <a:srgbClr val="1B373C"/>
                </a:solidFill>
                <a:latin typeface="Gill Sans MT" panose="020B0502020104020203" pitchFamily="34" charset="77"/>
              </a:rPr>
              <a:t>Hvilke </a:t>
            </a:r>
            <a:r>
              <a:rPr lang="nb-NO" dirty="0" err="1">
                <a:solidFill>
                  <a:srgbClr val="1B373C"/>
                </a:solidFill>
                <a:latin typeface="Gill Sans MT" panose="020B0502020104020203" pitchFamily="34" charset="77"/>
              </a:rPr>
              <a:t>bærekraftsmål</a:t>
            </a:r>
            <a:r>
              <a:rPr lang="nb-NO" dirty="0">
                <a:solidFill>
                  <a:srgbClr val="1B373C"/>
                </a:solidFill>
                <a:latin typeface="Gill Sans MT" panose="020B0502020104020203" pitchFamily="34" charset="77"/>
              </a:rPr>
              <a:t> kan vi påvirke ved å spise mat fra fjæresteinene?</a:t>
            </a:r>
          </a:p>
          <a:p>
            <a:pPr>
              <a:buAutoNum type="arabicPeriod"/>
            </a:pPr>
            <a:r>
              <a:rPr lang="nb-NO" dirty="0">
                <a:solidFill>
                  <a:srgbClr val="1B373C"/>
                </a:solidFill>
                <a:latin typeface="Gill Sans MT" panose="020B0502020104020203" pitchFamily="34" charset="77"/>
              </a:rPr>
              <a:t>Hva er en havmus?</a:t>
            </a:r>
          </a:p>
          <a:p>
            <a:endParaRPr lang="nb-NO" dirty="0">
              <a:solidFill>
                <a:srgbClr val="1B373C"/>
              </a:solidFill>
              <a:latin typeface="Gill Sans MT" panose="020B0502020104020203" pitchFamily="34" charset="77"/>
            </a:endParaRPr>
          </a:p>
        </p:txBody>
      </p:sp>
      <p:pic>
        <p:nvPicPr>
          <p:cNvPr id="4" name="Bilde 3">
            <a:extLst>
              <a:ext uri="{FF2B5EF4-FFF2-40B4-BE49-F238E27FC236}">
                <a16:creationId xmlns:a16="http://schemas.microsoft.com/office/drawing/2014/main" id="{603157CD-3B4D-DE4F-95CD-66FE1D6A96F8}"/>
              </a:ext>
            </a:extLst>
          </p:cNvPr>
          <p:cNvPicPr>
            <a:picLocks noChangeAspect="1"/>
          </p:cNvPicPr>
          <p:nvPr/>
        </p:nvPicPr>
        <p:blipFill>
          <a:blip r:embed="rId3"/>
          <a:stretch>
            <a:fillRect/>
          </a:stretch>
        </p:blipFill>
        <p:spPr>
          <a:xfrm>
            <a:off x="8248650" y="-65287"/>
            <a:ext cx="895350" cy="895350"/>
          </a:xfrm>
          <a:prstGeom prst="rect">
            <a:avLst/>
          </a:prstGeom>
        </p:spPr>
      </p:pic>
      <p:pic>
        <p:nvPicPr>
          <p:cNvPr id="5" name="Bilde 4">
            <a:hlinkClick r:id="rId4" action="ppaction://hlinksldjump"/>
            <a:extLst>
              <a:ext uri="{FF2B5EF4-FFF2-40B4-BE49-F238E27FC236}">
                <a16:creationId xmlns:a16="http://schemas.microsoft.com/office/drawing/2014/main" id="{C1B589A1-11F3-8946-8D18-AD21A6949077}"/>
              </a:ext>
            </a:extLst>
          </p:cNvPr>
          <p:cNvPicPr>
            <a:picLocks noChangeAspect="1"/>
          </p:cNvPicPr>
          <p:nvPr/>
        </p:nvPicPr>
        <p:blipFill>
          <a:blip r:embed="rId5"/>
          <a:stretch>
            <a:fillRect/>
          </a:stretch>
        </p:blipFill>
        <p:spPr>
          <a:xfrm>
            <a:off x="8066149" y="4688378"/>
            <a:ext cx="961472" cy="329004"/>
          </a:xfrm>
          <a:prstGeom prst="rect">
            <a:avLst/>
          </a:prstGeom>
        </p:spPr>
      </p:pic>
    </p:spTree>
    <p:extLst>
      <p:ext uri="{BB962C8B-B14F-4D97-AF65-F5344CB8AC3E}">
        <p14:creationId xmlns:p14="http://schemas.microsoft.com/office/powerpoint/2010/main" val="1234668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9C8B"/>
        </a:solidFill>
        <a:effectLst/>
      </p:bgPr>
    </p:bg>
    <p:spTree>
      <p:nvGrpSpPr>
        <p:cNvPr id="1" name="Shape 129"/>
        <p:cNvGrpSpPr/>
        <p:nvPr/>
      </p:nvGrpSpPr>
      <p:grpSpPr>
        <a:xfrm>
          <a:off x="0" y="0"/>
          <a:ext cx="0" cy="0"/>
          <a:chOff x="0" y="0"/>
          <a:chExt cx="0" cy="0"/>
        </a:xfrm>
      </p:grpSpPr>
      <p:sp>
        <p:nvSpPr>
          <p:cNvPr id="130" name="Google Shape;130;p19"/>
          <p:cNvSpPr txBox="1"/>
          <p:nvPr/>
        </p:nvSpPr>
        <p:spPr>
          <a:xfrm>
            <a:off x="418525" y="368363"/>
            <a:ext cx="5331346" cy="923400"/>
          </a:xfrm>
          <a:prstGeom prst="rect">
            <a:avLst/>
          </a:prstGeom>
          <a:solidFill>
            <a:srgbClr val="F49C8B"/>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4800" dirty="0">
                <a:solidFill>
                  <a:srgbClr val="162D30"/>
                </a:solidFill>
                <a:latin typeface="Gill Sans MT" panose="020B0502020104020203" pitchFamily="34" charset="77"/>
                <a:ea typeface="Londrina Shadow"/>
                <a:cs typeface="Londrina Shadow"/>
                <a:sym typeface="Londrina Shadow"/>
              </a:rPr>
              <a:t>Oppskrift</a:t>
            </a:r>
            <a:endParaRPr sz="4800" dirty="0">
              <a:solidFill>
                <a:srgbClr val="162D30"/>
              </a:solidFill>
              <a:latin typeface="Gill Sans MT" panose="020B0502020104020203" pitchFamily="34" charset="77"/>
              <a:ea typeface="Londrina Shadow"/>
              <a:cs typeface="Londrina Shadow"/>
              <a:sym typeface="Londrina Shadow"/>
            </a:endParaRPr>
          </a:p>
        </p:txBody>
      </p:sp>
      <p:sp>
        <p:nvSpPr>
          <p:cNvPr id="131" name="Google Shape;131;p19"/>
          <p:cNvSpPr txBox="1"/>
          <p:nvPr/>
        </p:nvSpPr>
        <p:spPr>
          <a:xfrm>
            <a:off x="418525" y="1143675"/>
            <a:ext cx="3337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600" b="1">
              <a:solidFill>
                <a:schemeClr val="lt1"/>
              </a:solidFill>
              <a:latin typeface="Shadows Into Light Two"/>
              <a:ea typeface="Shadows Into Light Two"/>
              <a:cs typeface="Shadows Into Light Two"/>
              <a:sym typeface="Shadows Into Light Two"/>
            </a:endParaRPr>
          </a:p>
        </p:txBody>
      </p:sp>
      <p:pic>
        <p:nvPicPr>
          <p:cNvPr id="9" name="Bilde 8">
            <a:extLst>
              <a:ext uri="{FF2B5EF4-FFF2-40B4-BE49-F238E27FC236}">
                <a16:creationId xmlns:a16="http://schemas.microsoft.com/office/drawing/2014/main" id="{61721C3B-1381-1842-A143-FED029BB2F7E}"/>
              </a:ext>
            </a:extLst>
          </p:cNvPr>
          <p:cNvPicPr>
            <a:picLocks noChangeAspect="1"/>
          </p:cNvPicPr>
          <p:nvPr/>
        </p:nvPicPr>
        <p:blipFill rotWithShape="1">
          <a:blip r:embed="rId3"/>
          <a:srcRect t="22452" r="22452" b="2096"/>
          <a:stretch/>
        </p:blipFill>
        <p:spPr>
          <a:xfrm>
            <a:off x="5749871" y="2882200"/>
            <a:ext cx="2129327" cy="2071776"/>
          </a:xfrm>
          <a:prstGeom prst="rect">
            <a:avLst/>
          </a:prstGeom>
        </p:spPr>
      </p:pic>
      <p:sp>
        <p:nvSpPr>
          <p:cNvPr id="4" name="Plassholder for tekst 3">
            <a:extLst>
              <a:ext uri="{FF2B5EF4-FFF2-40B4-BE49-F238E27FC236}">
                <a16:creationId xmlns:a16="http://schemas.microsoft.com/office/drawing/2014/main" id="{A019015C-0927-B446-A3AA-CFB23F23E099}"/>
              </a:ext>
            </a:extLst>
          </p:cNvPr>
          <p:cNvSpPr>
            <a:spLocks noGrp="1"/>
          </p:cNvSpPr>
          <p:nvPr>
            <p:ph type="body" idx="1"/>
          </p:nvPr>
        </p:nvSpPr>
        <p:spPr>
          <a:xfrm>
            <a:off x="409761" y="1378839"/>
            <a:ext cx="4162239" cy="3416400"/>
          </a:xfrm>
        </p:spPr>
        <p:txBody>
          <a:bodyPr>
            <a:normAutofit fontScale="92500" lnSpcReduction="20000"/>
          </a:bodyPr>
          <a:lstStyle/>
          <a:p>
            <a:r>
              <a:rPr lang="nb-NO" dirty="0">
                <a:solidFill>
                  <a:srgbClr val="162D30"/>
                </a:solidFill>
                <a:latin typeface="Gill Sans MT" panose="020B0502020104020203" pitchFamily="34" charset="77"/>
              </a:rPr>
              <a:t>I denne oppgaven skal du lage din egen sjømatrett som inneholder noe du selv kan høste fra havet. </a:t>
            </a:r>
          </a:p>
          <a:p>
            <a:r>
              <a:rPr lang="nb-NO" dirty="0">
                <a:solidFill>
                  <a:srgbClr val="162D30"/>
                </a:solidFill>
                <a:latin typeface="Gill Sans MT" panose="020B0502020104020203" pitchFamily="34" charset="77"/>
              </a:rPr>
              <a:t>Målet med oppgaven er at retten skal være smakfull, næringsrik og bærekraftig</a:t>
            </a:r>
          </a:p>
          <a:p>
            <a:r>
              <a:rPr lang="nb-NO" dirty="0">
                <a:solidFill>
                  <a:srgbClr val="162D30"/>
                </a:solidFill>
                <a:latin typeface="Gill Sans MT" panose="020B0502020104020203" pitchFamily="34" charset="77"/>
              </a:rPr>
              <a:t>Du kan bruke internett til inspirasjon, men oppskriften må være selvprodusert </a:t>
            </a:r>
          </a:p>
          <a:p>
            <a:r>
              <a:rPr lang="nb-NO" dirty="0">
                <a:solidFill>
                  <a:srgbClr val="162D30"/>
                </a:solidFill>
                <a:latin typeface="Gill Sans MT" panose="020B0502020104020203" pitchFamily="34" charset="77"/>
              </a:rPr>
              <a:t>Skriv inn oppskrift og fremgangsmåte på neste side</a:t>
            </a:r>
          </a:p>
          <a:p>
            <a:r>
              <a:rPr lang="nb-NO" dirty="0">
                <a:solidFill>
                  <a:srgbClr val="162D30"/>
                </a:solidFill>
                <a:latin typeface="Gill Sans MT" panose="020B0502020104020203" pitchFamily="34" charset="77"/>
              </a:rPr>
              <a:t>De beste oppskriftene blir publisert på </a:t>
            </a:r>
            <a:r>
              <a:rPr lang="nb-NO" dirty="0">
                <a:solidFill>
                  <a:srgbClr val="162D30"/>
                </a:solidFill>
                <a:latin typeface="Gill Sans MT" panose="020B0502020104020203" pitchFamily="34" charset="77"/>
                <a:hlinkClick r:id="rId4"/>
              </a:rPr>
              <a:t>www.sjømatspire.no</a:t>
            </a:r>
            <a:endParaRPr lang="nb-NO" dirty="0">
              <a:solidFill>
                <a:srgbClr val="162D30"/>
              </a:solidFill>
              <a:latin typeface="Gill Sans MT" panose="020B0502020104020203" pitchFamily="34" charset="77"/>
            </a:endParaRPr>
          </a:p>
        </p:txBody>
      </p:sp>
      <p:pic>
        <p:nvPicPr>
          <p:cNvPr id="11" name="Bilde 10">
            <a:extLst>
              <a:ext uri="{FF2B5EF4-FFF2-40B4-BE49-F238E27FC236}">
                <a16:creationId xmlns:a16="http://schemas.microsoft.com/office/drawing/2014/main" id="{39BD5072-0DCC-8749-A384-D9F73E8BC6D5}"/>
              </a:ext>
            </a:extLst>
          </p:cNvPr>
          <p:cNvPicPr>
            <a:picLocks noChangeAspect="1"/>
          </p:cNvPicPr>
          <p:nvPr/>
        </p:nvPicPr>
        <p:blipFill>
          <a:blip r:embed="rId5"/>
          <a:stretch>
            <a:fillRect/>
          </a:stretch>
        </p:blipFill>
        <p:spPr>
          <a:xfrm>
            <a:off x="8248650" y="-65287"/>
            <a:ext cx="895350" cy="895350"/>
          </a:xfrm>
          <a:prstGeom prst="rect">
            <a:avLst/>
          </a:prstGeom>
        </p:spPr>
      </p:pic>
      <p:sp>
        <p:nvSpPr>
          <p:cNvPr id="6" name="Bildeforklaring formet som en sky 5">
            <a:extLst>
              <a:ext uri="{FF2B5EF4-FFF2-40B4-BE49-F238E27FC236}">
                <a16:creationId xmlns:a16="http://schemas.microsoft.com/office/drawing/2014/main" id="{E1A69E7C-43B8-AE4E-80DC-A79FF9F63A9D}"/>
              </a:ext>
            </a:extLst>
          </p:cNvPr>
          <p:cNvSpPr/>
          <p:nvPr/>
        </p:nvSpPr>
        <p:spPr>
          <a:xfrm>
            <a:off x="4324028" y="528970"/>
            <a:ext cx="4162239" cy="1943398"/>
          </a:xfrm>
          <a:prstGeom prst="cloudCallout">
            <a:avLst/>
          </a:prstGeom>
          <a:solidFill>
            <a:srgbClr val="DEEDE8"/>
          </a:solidFill>
          <a:ln>
            <a:solidFill>
              <a:srgbClr val="162D30"/>
            </a:solidFill>
          </a:ln>
        </p:spPr>
        <p:style>
          <a:lnRef idx="2">
            <a:schemeClr val="accent6"/>
          </a:lnRef>
          <a:fillRef idx="1">
            <a:schemeClr val="lt1"/>
          </a:fillRef>
          <a:effectRef idx="0">
            <a:schemeClr val="accent6"/>
          </a:effectRef>
          <a:fontRef idx="minor">
            <a:schemeClr val="dk1"/>
          </a:fontRef>
        </p:style>
        <p:txBody>
          <a:bodyPr rtlCol="0" anchor="ctr"/>
          <a:lstStyle/>
          <a:p>
            <a:r>
              <a:rPr lang="nb-NO" sz="1200" dirty="0">
                <a:solidFill>
                  <a:srgbClr val="162D30"/>
                </a:solidFill>
                <a:latin typeface="Gill Sans MT" panose="020B0502020104020203" pitchFamily="34" charset="77"/>
              </a:rPr>
              <a:t>Visste du at vi av og til må smake på mat opptil 15 ganger før vi liker det? Det betyr at om du finner noen ingredienser som du er skeptisk til, eller ikke liker, så kan du teste det likevel. Kanskje du liker det nå?</a:t>
            </a:r>
          </a:p>
        </p:txBody>
      </p:sp>
      <p:pic>
        <p:nvPicPr>
          <p:cNvPr id="10" name="Bilde 9">
            <a:hlinkClick r:id="rId6" action="ppaction://hlinksldjump"/>
            <a:extLst>
              <a:ext uri="{FF2B5EF4-FFF2-40B4-BE49-F238E27FC236}">
                <a16:creationId xmlns:a16="http://schemas.microsoft.com/office/drawing/2014/main" id="{FB7AD114-5969-E94A-A721-757CFB3EA3E3}"/>
              </a:ext>
            </a:extLst>
          </p:cNvPr>
          <p:cNvPicPr>
            <a:picLocks noChangeAspect="1"/>
          </p:cNvPicPr>
          <p:nvPr/>
        </p:nvPicPr>
        <p:blipFill>
          <a:blip r:embed="rId7"/>
          <a:stretch>
            <a:fillRect/>
          </a:stretch>
        </p:blipFill>
        <p:spPr>
          <a:xfrm>
            <a:off x="8066149" y="4688378"/>
            <a:ext cx="961472" cy="329004"/>
          </a:xfrm>
          <a:prstGeom prst="rect">
            <a:avLst/>
          </a:prstGeom>
        </p:spPr>
      </p:pic>
    </p:spTree>
    <p:extLst>
      <p:ext uri="{BB962C8B-B14F-4D97-AF65-F5344CB8AC3E}">
        <p14:creationId xmlns:p14="http://schemas.microsoft.com/office/powerpoint/2010/main" val="42112610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9C8B"/>
        </a:solidFill>
        <a:effectLst/>
      </p:bgPr>
    </p:bg>
    <p:spTree>
      <p:nvGrpSpPr>
        <p:cNvPr id="1" name="Shape 210"/>
        <p:cNvGrpSpPr/>
        <p:nvPr/>
      </p:nvGrpSpPr>
      <p:grpSpPr>
        <a:xfrm>
          <a:off x="0" y="0"/>
          <a:ext cx="0" cy="0"/>
          <a:chOff x="0" y="0"/>
          <a:chExt cx="0" cy="0"/>
        </a:xfrm>
      </p:grpSpPr>
      <p:sp>
        <p:nvSpPr>
          <p:cNvPr id="211" name="Google Shape;211;p26"/>
          <p:cNvSpPr txBox="1"/>
          <p:nvPr/>
        </p:nvSpPr>
        <p:spPr>
          <a:xfrm>
            <a:off x="127600" y="127575"/>
            <a:ext cx="4901600" cy="9232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4800" dirty="0">
                <a:solidFill>
                  <a:srgbClr val="162D30"/>
                </a:solidFill>
                <a:latin typeface="Gill Sans MT" panose="020B0502020104020203" pitchFamily="34" charset="77"/>
                <a:ea typeface="Londrina Shadow"/>
                <a:cs typeface="Londrina Shadow"/>
                <a:sym typeface="Londrina Shadow"/>
              </a:rPr>
              <a:t>Oppskrift</a:t>
            </a:r>
            <a:endParaRPr sz="4800" dirty="0">
              <a:solidFill>
                <a:srgbClr val="162D30"/>
              </a:solidFill>
              <a:latin typeface="Gill Sans MT" panose="020B0502020104020203" pitchFamily="34" charset="77"/>
              <a:ea typeface="Londrina Shadow"/>
              <a:cs typeface="Londrina Shadow"/>
              <a:sym typeface="Londrina Shadow"/>
            </a:endParaRPr>
          </a:p>
        </p:txBody>
      </p:sp>
      <p:sp>
        <p:nvSpPr>
          <p:cNvPr id="5" name="Plassholder for tekst 4">
            <a:extLst>
              <a:ext uri="{FF2B5EF4-FFF2-40B4-BE49-F238E27FC236}">
                <a16:creationId xmlns:a16="http://schemas.microsoft.com/office/drawing/2014/main" id="{5ED2071D-E160-754B-A8D8-8B2C34682BD3}"/>
              </a:ext>
            </a:extLst>
          </p:cNvPr>
          <p:cNvSpPr>
            <a:spLocks noGrp="1"/>
          </p:cNvSpPr>
          <p:nvPr>
            <p:ph type="body" idx="1"/>
          </p:nvPr>
        </p:nvSpPr>
        <p:spPr/>
        <p:txBody>
          <a:bodyPr/>
          <a:lstStyle/>
          <a:p>
            <a:r>
              <a:rPr lang="nb-NO" dirty="0">
                <a:solidFill>
                  <a:srgbClr val="162D30"/>
                </a:solidFill>
                <a:latin typeface="Gill Sans MT" panose="020B0502020104020203" pitchFamily="34" charset="77"/>
              </a:rPr>
              <a:t>Skriv inn teksten her og fjern denne setningen </a:t>
            </a:r>
          </a:p>
        </p:txBody>
      </p:sp>
      <p:pic>
        <p:nvPicPr>
          <p:cNvPr id="7" name="Bilde 6">
            <a:extLst>
              <a:ext uri="{FF2B5EF4-FFF2-40B4-BE49-F238E27FC236}">
                <a16:creationId xmlns:a16="http://schemas.microsoft.com/office/drawing/2014/main" id="{C7617DCB-7023-7448-8C6A-082D3C30F6AC}"/>
              </a:ext>
            </a:extLst>
          </p:cNvPr>
          <p:cNvPicPr>
            <a:picLocks noChangeAspect="1"/>
          </p:cNvPicPr>
          <p:nvPr/>
        </p:nvPicPr>
        <p:blipFill>
          <a:blip r:embed="rId3"/>
          <a:stretch>
            <a:fillRect/>
          </a:stretch>
        </p:blipFill>
        <p:spPr>
          <a:xfrm>
            <a:off x="8248650" y="-65287"/>
            <a:ext cx="895350" cy="895350"/>
          </a:xfrm>
          <a:prstGeom prst="rect">
            <a:avLst/>
          </a:prstGeom>
        </p:spPr>
      </p:pic>
      <p:pic>
        <p:nvPicPr>
          <p:cNvPr id="6" name="Bilde 5">
            <a:hlinkClick r:id="rId4" action="ppaction://hlinksldjump"/>
            <a:extLst>
              <a:ext uri="{FF2B5EF4-FFF2-40B4-BE49-F238E27FC236}">
                <a16:creationId xmlns:a16="http://schemas.microsoft.com/office/drawing/2014/main" id="{76D039D4-F37A-D748-A40E-DCEFD5FF5E76}"/>
              </a:ext>
            </a:extLst>
          </p:cNvPr>
          <p:cNvPicPr>
            <a:picLocks noChangeAspect="1"/>
          </p:cNvPicPr>
          <p:nvPr/>
        </p:nvPicPr>
        <p:blipFill>
          <a:blip r:embed="rId5"/>
          <a:stretch>
            <a:fillRect/>
          </a:stretch>
        </p:blipFill>
        <p:spPr>
          <a:xfrm>
            <a:off x="8066149" y="4688378"/>
            <a:ext cx="961472" cy="329004"/>
          </a:xfrm>
          <a:prstGeom prst="rect">
            <a:avLst/>
          </a:prstGeom>
        </p:spPr>
      </p:pic>
      <p:sp>
        <p:nvSpPr>
          <p:cNvPr id="8" name="Google Shape;90;p15">
            <a:extLst>
              <a:ext uri="{FF2B5EF4-FFF2-40B4-BE49-F238E27FC236}">
                <a16:creationId xmlns:a16="http://schemas.microsoft.com/office/drawing/2014/main" id="{C776D2EB-164B-A04F-91E5-E220CB36580B}"/>
              </a:ext>
            </a:extLst>
          </p:cNvPr>
          <p:cNvSpPr/>
          <p:nvPr/>
        </p:nvSpPr>
        <p:spPr>
          <a:xfrm>
            <a:off x="322598" y="1182029"/>
            <a:ext cx="7528800" cy="3339397"/>
          </a:xfrm>
          <a:prstGeom prst="rect">
            <a:avLst/>
          </a:prstGeom>
          <a:noFill/>
          <a:ln w="9525" cap="flat" cmpd="sng">
            <a:solidFill>
              <a:srgbClr val="162D3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dirty="0">
              <a:solidFill>
                <a:srgbClr val="162D30"/>
              </a:solidFill>
              <a:latin typeface="Gill Sans MT" panose="020B0502020104020203" pitchFamily="34" charset="77"/>
              <a:ea typeface="Scope One"/>
              <a:cs typeface="Scope One"/>
              <a:sym typeface="Scope One"/>
            </a:endParaRPr>
          </a:p>
        </p:txBody>
      </p:sp>
    </p:spTree>
    <p:extLst>
      <p:ext uri="{BB962C8B-B14F-4D97-AF65-F5344CB8AC3E}">
        <p14:creationId xmlns:p14="http://schemas.microsoft.com/office/powerpoint/2010/main" val="3885527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2DCD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A13889-F1F5-0845-957B-629EDFC5E448}"/>
              </a:ext>
            </a:extLst>
          </p:cNvPr>
          <p:cNvSpPr>
            <a:spLocks noGrp="1"/>
          </p:cNvSpPr>
          <p:nvPr>
            <p:ph type="title"/>
          </p:nvPr>
        </p:nvSpPr>
        <p:spPr>
          <a:xfrm>
            <a:off x="311700" y="140917"/>
            <a:ext cx="8520600" cy="572700"/>
          </a:xfrm>
        </p:spPr>
        <p:txBody>
          <a:bodyPr>
            <a:noAutofit/>
          </a:bodyPr>
          <a:lstStyle/>
          <a:p>
            <a:r>
              <a:rPr lang="nb-NO" sz="4800" dirty="0">
                <a:solidFill>
                  <a:srgbClr val="1B373C"/>
                </a:solidFill>
                <a:latin typeface="Gill Sans MT" panose="020B0502020104020203" pitchFamily="34" charset="77"/>
              </a:rPr>
              <a:t>Sjømat fra Norge 	</a:t>
            </a:r>
          </a:p>
        </p:txBody>
      </p:sp>
      <p:pic>
        <p:nvPicPr>
          <p:cNvPr id="5" name="Bilde 4">
            <a:extLst>
              <a:ext uri="{FF2B5EF4-FFF2-40B4-BE49-F238E27FC236}">
                <a16:creationId xmlns:a16="http://schemas.microsoft.com/office/drawing/2014/main" id="{084D813D-22C7-A949-8917-13BB8F4F2601}"/>
              </a:ext>
            </a:extLst>
          </p:cNvPr>
          <p:cNvPicPr>
            <a:picLocks noChangeAspect="1"/>
          </p:cNvPicPr>
          <p:nvPr/>
        </p:nvPicPr>
        <p:blipFill>
          <a:blip r:embed="rId2"/>
          <a:stretch>
            <a:fillRect/>
          </a:stretch>
        </p:blipFill>
        <p:spPr>
          <a:xfrm>
            <a:off x="8248650" y="-65287"/>
            <a:ext cx="895350" cy="895350"/>
          </a:xfrm>
          <a:prstGeom prst="rect">
            <a:avLst/>
          </a:prstGeom>
        </p:spPr>
      </p:pic>
      <p:pic>
        <p:nvPicPr>
          <p:cNvPr id="6" name="Bilde 5">
            <a:hlinkClick r:id="rId3" action="ppaction://hlinksldjump"/>
            <a:extLst>
              <a:ext uri="{FF2B5EF4-FFF2-40B4-BE49-F238E27FC236}">
                <a16:creationId xmlns:a16="http://schemas.microsoft.com/office/drawing/2014/main" id="{B3B2363F-6DB5-954B-BF06-BB205B353764}"/>
              </a:ext>
            </a:extLst>
          </p:cNvPr>
          <p:cNvPicPr>
            <a:picLocks noChangeAspect="1"/>
          </p:cNvPicPr>
          <p:nvPr/>
        </p:nvPicPr>
        <p:blipFill>
          <a:blip r:embed="rId4"/>
          <a:stretch>
            <a:fillRect/>
          </a:stretch>
        </p:blipFill>
        <p:spPr>
          <a:xfrm>
            <a:off x="8066149" y="4688378"/>
            <a:ext cx="961472" cy="329004"/>
          </a:xfrm>
          <a:prstGeom prst="rect">
            <a:avLst/>
          </a:prstGeom>
        </p:spPr>
      </p:pic>
      <p:sp>
        <p:nvSpPr>
          <p:cNvPr id="8" name="Google Shape;108;p17">
            <a:extLst>
              <a:ext uri="{FF2B5EF4-FFF2-40B4-BE49-F238E27FC236}">
                <a16:creationId xmlns:a16="http://schemas.microsoft.com/office/drawing/2014/main" id="{19267225-7D49-B94F-AF7B-004DB7FD3D51}"/>
              </a:ext>
            </a:extLst>
          </p:cNvPr>
          <p:cNvSpPr/>
          <p:nvPr/>
        </p:nvSpPr>
        <p:spPr>
          <a:xfrm>
            <a:off x="284675" y="1067422"/>
            <a:ext cx="7688447" cy="3737660"/>
          </a:xfrm>
          <a:prstGeom prst="rect">
            <a:avLst/>
          </a:prstGeom>
          <a:noFill/>
          <a:ln w="28575" cap="flat" cmpd="sng">
            <a:solidFill>
              <a:srgbClr val="162D30"/>
            </a:solidFill>
            <a:prstDash val="solid"/>
            <a:round/>
            <a:headEnd type="none" w="sm" len="sm"/>
            <a:tailEnd type="none" w="sm" len="sm"/>
          </a:ln>
        </p:spPr>
        <p:txBody>
          <a:bodyPr spcFirstLastPara="1" wrap="square" lIns="91425" tIns="91425" rIns="91425" bIns="91425" anchor="t" anchorCtr="0">
            <a:noAutofit/>
          </a:bodyPr>
          <a:lstStyle/>
          <a:p>
            <a:pPr lvl="0"/>
            <a:endParaRPr dirty="0">
              <a:solidFill>
                <a:srgbClr val="162D30"/>
              </a:solidFill>
              <a:latin typeface="Gill Sans MT" panose="020B0502020104020203" pitchFamily="34" charset="77"/>
              <a:ea typeface="Scope One"/>
              <a:cs typeface="Scope One"/>
              <a:sym typeface="Scope One"/>
            </a:endParaRPr>
          </a:p>
        </p:txBody>
      </p:sp>
      <p:sp>
        <p:nvSpPr>
          <p:cNvPr id="7" name="Bildeforklaring formet som en ellipse 6">
            <a:extLst>
              <a:ext uri="{FF2B5EF4-FFF2-40B4-BE49-F238E27FC236}">
                <a16:creationId xmlns:a16="http://schemas.microsoft.com/office/drawing/2014/main" id="{4F59DC54-989D-854A-96FF-A90EF58E61F1}"/>
              </a:ext>
            </a:extLst>
          </p:cNvPr>
          <p:cNvSpPr/>
          <p:nvPr/>
        </p:nvSpPr>
        <p:spPr>
          <a:xfrm>
            <a:off x="6061200" y="140917"/>
            <a:ext cx="1753871" cy="703075"/>
          </a:xfrm>
          <a:prstGeom prst="wedgeEllipseCallout">
            <a:avLst/>
          </a:prstGeom>
          <a:solidFill>
            <a:srgbClr val="B2DCD6"/>
          </a:solidFill>
          <a:ln>
            <a:solidFill>
              <a:srgbClr val="1B37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rgbClr val="1B373C"/>
                </a:solidFill>
                <a:latin typeface="Gill Sans MT" panose="020B0502020104020203" pitchFamily="34" charset="77"/>
              </a:rPr>
              <a:t>Skriveoppdrag </a:t>
            </a:r>
          </a:p>
        </p:txBody>
      </p:sp>
      <p:sp>
        <p:nvSpPr>
          <p:cNvPr id="13" name="TekstSylinder 12">
            <a:extLst>
              <a:ext uri="{FF2B5EF4-FFF2-40B4-BE49-F238E27FC236}">
                <a16:creationId xmlns:a16="http://schemas.microsoft.com/office/drawing/2014/main" id="{88D0FA83-543F-FB4B-B42A-88E1B3DBF1FC}"/>
              </a:ext>
            </a:extLst>
          </p:cNvPr>
          <p:cNvSpPr txBox="1"/>
          <p:nvPr/>
        </p:nvSpPr>
        <p:spPr>
          <a:xfrm>
            <a:off x="350126" y="1148100"/>
            <a:ext cx="7622995" cy="523220"/>
          </a:xfrm>
          <a:prstGeom prst="rect">
            <a:avLst/>
          </a:prstGeom>
          <a:noFill/>
        </p:spPr>
        <p:txBody>
          <a:bodyPr wrap="square" rtlCol="0">
            <a:spAutoFit/>
          </a:bodyPr>
          <a:lstStyle/>
          <a:p>
            <a:r>
              <a:rPr lang="nb-NO" dirty="0">
                <a:latin typeface="Gill Sans MT" panose="020B0502020104020203" pitchFamily="34" charset="77"/>
              </a:rPr>
              <a:t>Hva er det første du finner når du leter etter informasjon om sjømat fra Norge?</a:t>
            </a:r>
          </a:p>
          <a:p>
            <a:r>
              <a:rPr lang="nb-NO" dirty="0">
                <a:latin typeface="Gill Sans MT" panose="020B0502020104020203" pitchFamily="34" charset="77"/>
              </a:rPr>
              <a:t> </a:t>
            </a:r>
          </a:p>
        </p:txBody>
      </p:sp>
    </p:spTree>
    <p:extLst>
      <p:ext uri="{BB962C8B-B14F-4D97-AF65-F5344CB8AC3E}">
        <p14:creationId xmlns:p14="http://schemas.microsoft.com/office/powerpoint/2010/main" val="3949570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EEDE8">
            <a:alpha val="11000"/>
          </a:srgb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C49FD20-FB7D-ED48-B87F-02065B614A2B}"/>
              </a:ext>
            </a:extLst>
          </p:cNvPr>
          <p:cNvSpPr>
            <a:spLocks noGrp="1"/>
          </p:cNvSpPr>
          <p:nvPr>
            <p:ph type="title"/>
          </p:nvPr>
        </p:nvSpPr>
        <p:spPr/>
        <p:txBody>
          <a:bodyPr>
            <a:normAutofit fontScale="90000"/>
          </a:bodyPr>
          <a:lstStyle/>
          <a:p>
            <a:r>
              <a:rPr lang="nb-NO" dirty="0">
                <a:solidFill>
                  <a:srgbClr val="162D30"/>
                </a:solidFill>
                <a:latin typeface="Gill Sans Ultra Bold" panose="020B0A02020104020203" pitchFamily="34" charset="77"/>
              </a:rPr>
              <a:t>Til læreren </a:t>
            </a:r>
          </a:p>
        </p:txBody>
      </p:sp>
      <p:sp>
        <p:nvSpPr>
          <p:cNvPr id="3" name="Plassholder for tekst 2">
            <a:extLst>
              <a:ext uri="{FF2B5EF4-FFF2-40B4-BE49-F238E27FC236}">
                <a16:creationId xmlns:a16="http://schemas.microsoft.com/office/drawing/2014/main" id="{5C113EA5-6E91-1448-8249-0007976C2C9A}"/>
              </a:ext>
            </a:extLst>
          </p:cNvPr>
          <p:cNvSpPr>
            <a:spLocks noGrp="1"/>
          </p:cNvSpPr>
          <p:nvPr>
            <p:ph type="body" idx="1"/>
          </p:nvPr>
        </p:nvSpPr>
        <p:spPr>
          <a:solidFill>
            <a:srgbClr val="DEEDE8"/>
          </a:solidFill>
        </p:spPr>
        <p:txBody>
          <a:bodyPr>
            <a:normAutofit fontScale="85000" lnSpcReduction="20000"/>
          </a:bodyPr>
          <a:lstStyle/>
          <a:p>
            <a:pPr marL="114300" indent="0">
              <a:buNone/>
            </a:pPr>
            <a:r>
              <a:rPr lang="nb-NO" dirty="0">
                <a:solidFill>
                  <a:srgbClr val="162D30"/>
                </a:solidFill>
                <a:latin typeface="Gill Sans MT" panose="020B0502020104020203" pitchFamily="34" charset="77"/>
              </a:rPr>
              <a:t>Vi er først og fremst så glad for at du ønsker å ta del i kunnskapsreisen til Sjømatspire! </a:t>
            </a:r>
          </a:p>
          <a:p>
            <a:pPr marL="114300" indent="0">
              <a:buNone/>
            </a:pPr>
            <a:r>
              <a:rPr lang="nb-NO" dirty="0">
                <a:solidFill>
                  <a:srgbClr val="162D30"/>
                </a:solidFill>
                <a:latin typeface="Gill Sans MT" panose="020B0502020104020203" pitchFamily="34" charset="77"/>
              </a:rPr>
              <a:t>Det er utarbeidet en lærerveiledning til Sjømatspire som du finner </a:t>
            </a:r>
            <a:r>
              <a:rPr lang="nb-NO" dirty="0">
                <a:solidFill>
                  <a:srgbClr val="162D30"/>
                </a:solidFill>
                <a:highlight>
                  <a:srgbClr val="FFFF00"/>
                </a:highlight>
                <a:latin typeface="Gill Sans MT" panose="020B0502020104020203" pitchFamily="34" charset="77"/>
              </a:rPr>
              <a:t>her. </a:t>
            </a:r>
          </a:p>
          <a:p>
            <a:pPr marL="114300" indent="0">
              <a:buNone/>
            </a:pPr>
            <a:r>
              <a:rPr lang="nb-NO" dirty="0">
                <a:solidFill>
                  <a:srgbClr val="162D30"/>
                </a:solidFill>
                <a:latin typeface="Gill Sans MT" panose="020B0502020104020203" pitchFamily="34" charset="77"/>
              </a:rPr>
              <a:t>Du vil få forslag til hvordan du kan: </a:t>
            </a:r>
          </a:p>
          <a:p>
            <a:pPr lvl="0"/>
            <a:r>
              <a:rPr lang="nb-NO" dirty="0">
                <a:solidFill>
                  <a:srgbClr val="162D30"/>
                </a:solidFill>
                <a:latin typeface="Gill Sans MT" panose="020B0502020104020203" pitchFamily="34" charset="77"/>
              </a:rPr>
              <a:t>Se kompetansemålene i sammenheng med Sjømatspire </a:t>
            </a:r>
          </a:p>
          <a:p>
            <a:pPr lvl="0"/>
            <a:r>
              <a:rPr lang="nb-NO" dirty="0">
                <a:solidFill>
                  <a:srgbClr val="162D30"/>
                </a:solidFill>
                <a:latin typeface="Gill Sans MT" panose="020B0502020104020203" pitchFamily="34" charset="77"/>
              </a:rPr>
              <a:t>Få konkrete læringsmål som kan brukes i Sjømatspire </a:t>
            </a:r>
          </a:p>
          <a:p>
            <a:pPr lvl="0"/>
            <a:r>
              <a:rPr lang="nb-NO" dirty="0">
                <a:solidFill>
                  <a:srgbClr val="162D30"/>
                </a:solidFill>
                <a:latin typeface="Gill Sans MT" panose="020B0502020104020203" pitchFamily="34" charset="77"/>
              </a:rPr>
              <a:t>Forslag til organisering av timene </a:t>
            </a:r>
          </a:p>
          <a:p>
            <a:pPr lvl="0"/>
            <a:r>
              <a:rPr lang="nb-NO" dirty="0">
                <a:solidFill>
                  <a:srgbClr val="162D30"/>
                </a:solidFill>
                <a:latin typeface="Gill Sans MT" panose="020B0502020104020203" pitchFamily="34" charset="77"/>
              </a:rPr>
              <a:t>Konkrete tips til hvordan du jobber med de grunnleggende ferdighetene </a:t>
            </a:r>
          </a:p>
          <a:p>
            <a:pPr lvl="0"/>
            <a:r>
              <a:rPr lang="nb-NO" dirty="0">
                <a:solidFill>
                  <a:srgbClr val="162D30"/>
                </a:solidFill>
                <a:latin typeface="Gill Sans MT" panose="020B0502020104020203" pitchFamily="34" charset="77"/>
              </a:rPr>
              <a:t>Tips til praktisk opplæring om sjømat </a:t>
            </a:r>
          </a:p>
          <a:p>
            <a:pPr lvl="0"/>
            <a:r>
              <a:rPr lang="nb-NO" dirty="0">
                <a:solidFill>
                  <a:srgbClr val="162D30"/>
                </a:solidFill>
                <a:latin typeface="Gill Sans MT" panose="020B0502020104020203" pitchFamily="34" charset="77"/>
              </a:rPr>
              <a:t>Tips til hvordan du kan bruke Sjømatspire som underveisvurdering og egenvurdering </a:t>
            </a:r>
          </a:p>
          <a:p>
            <a:pPr lvl="0"/>
            <a:r>
              <a:rPr lang="nb-NO" dirty="0">
                <a:solidFill>
                  <a:srgbClr val="162D30"/>
                </a:solidFill>
                <a:latin typeface="Gill Sans MT" panose="020B0502020104020203" pitchFamily="34" charset="77"/>
              </a:rPr>
              <a:t>Bruke oppskrifter laget av Bergens beste sjømatkokker, som skal motivere ungdom til å spise mer sjømat</a:t>
            </a:r>
          </a:p>
          <a:p>
            <a:pPr marL="114300" indent="0">
              <a:buNone/>
            </a:pPr>
            <a:r>
              <a:rPr lang="nb-NO" dirty="0">
                <a:solidFill>
                  <a:srgbClr val="162D30"/>
                </a:solidFill>
                <a:latin typeface="Gill Sans MT" panose="020B0502020104020203" pitchFamily="34" charset="77"/>
              </a:rPr>
              <a:t>Som lærer i mat og helse kan vi være med å bidra til en positiv utvikling i å la barn og unge bli kjent med og vant til å tilberede og spise fisk og annen sjømat på skolen. Vi kan gi elevene erfaringer og kunnskap knytet til sjømat. Vi vil gjerne at Sjømatspire også skal være et utgangspunkt for tverrfaglig arbeid. </a:t>
            </a:r>
          </a:p>
          <a:p>
            <a:endParaRPr lang="nb-NO" dirty="0">
              <a:solidFill>
                <a:srgbClr val="162D30"/>
              </a:solidFill>
              <a:latin typeface="Gill Sans MT" panose="020B0502020104020203" pitchFamily="34" charset="77"/>
            </a:endParaRPr>
          </a:p>
        </p:txBody>
      </p:sp>
    </p:spTree>
    <p:extLst>
      <p:ext uri="{BB962C8B-B14F-4D97-AF65-F5344CB8AC3E}">
        <p14:creationId xmlns:p14="http://schemas.microsoft.com/office/powerpoint/2010/main" val="13086159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2DCD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D5EFAEA-6315-DB42-B647-1E0C655D6734}"/>
              </a:ext>
            </a:extLst>
          </p:cNvPr>
          <p:cNvSpPr>
            <a:spLocks noGrp="1"/>
          </p:cNvSpPr>
          <p:nvPr>
            <p:ph type="title"/>
          </p:nvPr>
        </p:nvSpPr>
        <p:spPr>
          <a:xfrm>
            <a:off x="311700" y="173817"/>
            <a:ext cx="8520600" cy="572700"/>
          </a:xfrm>
        </p:spPr>
        <p:txBody>
          <a:bodyPr>
            <a:noAutofit/>
          </a:bodyPr>
          <a:lstStyle/>
          <a:p>
            <a:r>
              <a:rPr lang="nb-NO" sz="4800" dirty="0">
                <a:solidFill>
                  <a:srgbClr val="1B373C"/>
                </a:solidFill>
                <a:latin typeface="Gill Sans MT" panose="020B0502020104020203" pitchFamily="34" charset="77"/>
              </a:rPr>
              <a:t>Finn ut og skriv stikkord</a:t>
            </a:r>
          </a:p>
        </p:txBody>
      </p:sp>
      <p:graphicFrame>
        <p:nvGraphicFramePr>
          <p:cNvPr id="4" name="Tabell 4">
            <a:extLst>
              <a:ext uri="{FF2B5EF4-FFF2-40B4-BE49-F238E27FC236}">
                <a16:creationId xmlns:a16="http://schemas.microsoft.com/office/drawing/2014/main" id="{621FB62F-9A86-4D4E-933B-0F9465005311}"/>
              </a:ext>
            </a:extLst>
          </p:cNvPr>
          <p:cNvGraphicFramePr>
            <a:graphicFrameLocks noGrp="1"/>
          </p:cNvGraphicFramePr>
          <p:nvPr/>
        </p:nvGraphicFramePr>
        <p:xfrm>
          <a:off x="311698" y="1159683"/>
          <a:ext cx="8661820" cy="3810000"/>
        </p:xfrm>
        <a:graphic>
          <a:graphicData uri="http://schemas.openxmlformats.org/drawingml/2006/table">
            <a:tbl>
              <a:tblPr firstRow="1" bandRow="1">
                <a:tableStyleId>{1F60DABE-848F-4EA9-BED7-F0A3D9030BC8}</a:tableStyleId>
              </a:tblPr>
              <a:tblGrid>
                <a:gridCol w="4330910">
                  <a:extLst>
                    <a:ext uri="{9D8B030D-6E8A-4147-A177-3AD203B41FA5}">
                      <a16:colId xmlns:a16="http://schemas.microsoft.com/office/drawing/2014/main" val="581682938"/>
                    </a:ext>
                  </a:extLst>
                </a:gridCol>
                <a:gridCol w="4330910">
                  <a:extLst>
                    <a:ext uri="{9D8B030D-6E8A-4147-A177-3AD203B41FA5}">
                      <a16:colId xmlns:a16="http://schemas.microsoft.com/office/drawing/2014/main" val="2845501141"/>
                    </a:ext>
                  </a:extLst>
                </a:gridCol>
              </a:tblGrid>
              <a:tr h="370840">
                <a:tc>
                  <a:txBody>
                    <a:bodyPr/>
                    <a:lstStyle/>
                    <a:p>
                      <a:r>
                        <a:rPr lang="nb-NO" sz="2000" b="0" i="0" dirty="0">
                          <a:solidFill>
                            <a:srgbClr val="1B373C"/>
                          </a:solidFill>
                          <a:latin typeface="Gill Sans MT" panose="020B0502020104020203" pitchFamily="34" charset="77"/>
                        </a:rPr>
                        <a:t>Spørsmål </a:t>
                      </a:r>
                    </a:p>
                  </a:txBody>
                  <a:tcPr>
                    <a:solidFill>
                      <a:srgbClr val="B2DCD6"/>
                    </a:solidFill>
                  </a:tcPr>
                </a:tc>
                <a:tc>
                  <a:txBody>
                    <a:bodyPr/>
                    <a:lstStyle/>
                    <a:p>
                      <a:r>
                        <a:rPr lang="nb-NO" sz="2000" b="0" i="0" dirty="0">
                          <a:solidFill>
                            <a:srgbClr val="1B373C"/>
                          </a:solidFill>
                          <a:latin typeface="Gill Sans MT" panose="020B0502020104020203" pitchFamily="34" charset="77"/>
                        </a:rPr>
                        <a:t>Stikkord </a:t>
                      </a:r>
                    </a:p>
                  </a:txBody>
                  <a:tcPr>
                    <a:solidFill>
                      <a:srgbClr val="B2DCD6"/>
                    </a:solidFill>
                  </a:tcPr>
                </a:tc>
                <a:extLst>
                  <a:ext uri="{0D108BD9-81ED-4DB2-BD59-A6C34878D82A}">
                    <a16:rowId xmlns:a16="http://schemas.microsoft.com/office/drawing/2014/main" val="3936192287"/>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b-NO" sz="2000" b="0" i="0" dirty="0">
                          <a:solidFill>
                            <a:srgbClr val="1B373C"/>
                          </a:solidFill>
                          <a:latin typeface="Gill Sans MT" panose="020B0502020104020203" pitchFamily="34" charset="77"/>
                        </a:rPr>
                        <a:t>Hvor lenge har vi drevet med fiske i Norge? </a:t>
                      </a:r>
                    </a:p>
                    <a:p>
                      <a:endParaRPr lang="nb-NO" sz="2000" b="0" i="0" dirty="0">
                        <a:solidFill>
                          <a:srgbClr val="1B373C"/>
                        </a:solidFill>
                        <a:latin typeface="Gill Sans MT" panose="020B0502020104020203" pitchFamily="34" charset="77"/>
                      </a:endParaRPr>
                    </a:p>
                  </a:txBody>
                  <a:tcPr>
                    <a:solidFill>
                      <a:srgbClr val="B2DCD6"/>
                    </a:solidFill>
                  </a:tcPr>
                </a:tc>
                <a:tc>
                  <a:txBody>
                    <a:bodyPr/>
                    <a:lstStyle/>
                    <a:p>
                      <a:endParaRPr lang="nb-NO" sz="2000" b="0" i="0" dirty="0">
                        <a:solidFill>
                          <a:srgbClr val="1B373C"/>
                        </a:solidFill>
                        <a:latin typeface="Gill Sans MT" panose="020B0502020104020203" pitchFamily="34" charset="77"/>
                      </a:endParaRPr>
                    </a:p>
                  </a:txBody>
                  <a:tcPr>
                    <a:solidFill>
                      <a:srgbClr val="B2DCD6"/>
                    </a:solidFill>
                  </a:tcPr>
                </a:tc>
                <a:extLst>
                  <a:ext uri="{0D108BD9-81ED-4DB2-BD59-A6C34878D82A}">
                    <a16:rowId xmlns:a16="http://schemas.microsoft.com/office/drawing/2014/main" val="1162461647"/>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b-NO" sz="2000" b="0" i="0" dirty="0">
                          <a:solidFill>
                            <a:srgbClr val="1B373C"/>
                          </a:solidFill>
                          <a:latin typeface="Gill Sans MT" panose="020B0502020104020203" pitchFamily="34" charset="77"/>
                        </a:rPr>
                        <a:t>Når ble fisk er eksportvare? </a:t>
                      </a:r>
                    </a:p>
                    <a:p>
                      <a:endParaRPr lang="nb-NO" sz="2000" b="0" i="0" dirty="0">
                        <a:solidFill>
                          <a:srgbClr val="1B373C"/>
                        </a:solidFill>
                        <a:latin typeface="Gill Sans MT" panose="020B0502020104020203" pitchFamily="34" charset="77"/>
                      </a:endParaRPr>
                    </a:p>
                  </a:txBody>
                  <a:tcPr>
                    <a:solidFill>
                      <a:srgbClr val="B2DCD6"/>
                    </a:solidFill>
                  </a:tcPr>
                </a:tc>
                <a:tc>
                  <a:txBody>
                    <a:bodyPr/>
                    <a:lstStyle/>
                    <a:p>
                      <a:endParaRPr lang="nb-NO" sz="2000" b="0" i="0" dirty="0">
                        <a:solidFill>
                          <a:srgbClr val="1B373C"/>
                        </a:solidFill>
                        <a:latin typeface="Gill Sans MT" panose="020B0502020104020203" pitchFamily="34" charset="77"/>
                      </a:endParaRPr>
                    </a:p>
                  </a:txBody>
                  <a:tcPr>
                    <a:solidFill>
                      <a:srgbClr val="B2DCD6"/>
                    </a:solidFill>
                  </a:tcPr>
                </a:tc>
                <a:extLst>
                  <a:ext uri="{0D108BD9-81ED-4DB2-BD59-A6C34878D82A}">
                    <a16:rowId xmlns:a16="http://schemas.microsoft.com/office/drawing/2014/main" val="1444896886"/>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b-NO" sz="2000" b="0" i="0" dirty="0">
                          <a:solidFill>
                            <a:srgbClr val="1B373C"/>
                          </a:solidFill>
                          <a:latin typeface="Gill Sans MT" panose="020B0502020104020203" pitchFamily="34" charset="77"/>
                        </a:rPr>
                        <a:t>Hva gjorde vi med fisken før den ble fraktet til utlandet? </a:t>
                      </a:r>
                    </a:p>
                    <a:p>
                      <a:endParaRPr lang="nb-NO" sz="2000" b="0" i="0" dirty="0">
                        <a:solidFill>
                          <a:srgbClr val="1B373C"/>
                        </a:solidFill>
                        <a:latin typeface="Gill Sans MT" panose="020B0502020104020203" pitchFamily="34" charset="77"/>
                      </a:endParaRPr>
                    </a:p>
                  </a:txBody>
                  <a:tcPr>
                    <a:solidFill>
                      <a:srgbClr val="B2DCD6"/>
                    </a:solidFill>
                  </a:tcPr>
                </a:tc>
                <a:tc>
                  <a:txBody>
                    <a:bodyPr/>
                    <a:lstStyle/>
                    <a:p>
                      <a:endParaRPr lang="nb-NO" sz="2000" b="0" i="0" dirty="0">
                        <a:solidFill>
                          <a:srgbClr val="1B373C"/>
                        </a:solidFill>
                        <a:latin typeface="Gill Sans MT" panose="020B0502020104020203" pitchFamily="34" charset="77"/>
                      </a:endParaRPr>
                    </a:p>
                  </a:txBody>
                  <a:tcPr>
                    <a:solidFill>
                      <a:srgbClr val="B2DCD6"/>
                    </a:solidFill>
                  </a:tcPr>
                </a:tc>
                <a:extLst>
                  <a:ext uri="{0D108BD9-81ED-4DB2-BD59-A6C34878D82A}">
                    <a16:rowId xmlns:a16="http://schemas.microsoft.com/office/drawing/2014/main" val="3557380691"/>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b-NO" sz="2000" b="0" i="0" dirty="0">
                          <a:solidFill>
                            <a:srgbClr val="1B373C"/>
                          </a:solidFill>
                          <a:latin typeface="Gill Sans MT" panose="020B0502020104020203" pitchFamily="34" charset="77"/>
                        </a:rPr>
                        <a:t>Hva betyr oppdrett?  </a:t>
                      </a:r>
                    </a:p>
                    <a:p>
                      <a:endParaRPr lang="nb-NO" sz="2000" b="0" i="0" dirty="0">
                        <a:solidFill>
                          <a:srgbClr val="1B373C"/>
                        </a:solidFill>
                        <a:latin typeface="Gill Sans MT" panose="020B0502020104020203" pitchFamily="34" charset="77"/>
                      </a:endParaRPr>
                    </a:p>
                  </a:txBody>
                  <a:tcPr>
                    <a:solidFill>
                      <a:srgbClr val="B2DCD6"/>
                    </a:solidFill>
                  </a:tcPr>
                </a:tc>
                <a:tc>
                  <a:txBody>
                    <a:bodyPr/>
                    <a:lstStyle/>
                    <a:p>
                      <a:endParaRPr lang="nb-NO" sz="2000" b="0" i="0" dirty="0">
                        <a:solidFill>
                          <a:srgbClr val="1B373C"/>
                        </a:solidFill>
                        <a:latin typeface="Gill Sans MT" panose="020B0502020104020203" pitchFamily="34" charset="77"/>
                      </a:endParaRPr>
                    </a:p>
                  </a:txBody>
                  <a:tcPr>
                    <a:solidFill>
                      <a:srgbClr val="B2DCD6"/>
                    </a:solidFill>
                  </a:tcPr>
                </a:tc>
                <a:extLst>
                  <a:ext uri="{0D108BD9-81ED-4DB2-BD59-A6C34878D82A}">
                    <a16:rowId xmlns:a16="http://schemas.microsoft.com/office/drawing/2014/main" val="91266417"/>
                  </a:ext>
                </a:extLst>
              </a:tr>
            </a:tbl>
          </a:graphicData>
        </a:graphic>
      </p:graphicFrame>
      <p:pic>
        <p:nvPicPr>
          <p:cNvPr id="7" name="Bilde 6">
            <a:extLst>
              <a:ext uri="{FF2B5EF4-FFF2-40B4-BE49-F238E27FC236}">
                <a16:creationId xmlns:a16="http://schemas.microsoft.com/office/drawing/2014/main" id="{339C6CDB-F9FB-7C4C-A183-A4D1541F1054}"/>
              </a:ext>
            </a:extLst>
          </p:cNvPr>
          <p:cNvPicPr>
            <a:picLocks noChangeAspect="1"/>
          </p:cNvPicPr>
          <p:nvPr/>
        </p:nvPicPr>
        <p:blipFill>
          <a:blip r:embed="rId3"/>
          <a:stretch>
            <a:fillRect/>
          </a:stretch>
        </p:blipFill>
        <p:spPr>
          <a:xfrm>
            <a:off x="8248650" y="-65287"/>
            <a:ext cx="895350" cy="895350"/>
          </a:xfrm>
          <a:prstGeom prst="rect">
            <a:avLst/>
          </a:prstGeom>
        </p:spPr>
      </p:pic>
      <p:pic>
        <p:nvPicPr>
          <p:cNvPr id="5" name="Bilde 4">
            <a:hlinkClick r:id="rId4" action="ppaction://hlinksldjump"/>
            <a:extLst>
              <a:ext uri="{FF2B5EF4-FFF2-40B4-BE49-F238E27FC236}">
                <a16:creationId xmlns:a16="http://schemas.microsoft.com/office/drawing/2014/main" id="{E176F301-D862-5946-9685-BDE4F348DB9B}"/>
              </a:ext>
            </a:extLst>
          </p:cNvPr>
          <p:cNvPicPr>
            <a:picLocks noChangeAspect="1"/>
          </p:cNvPicPr>
          <p:nvPr/>
        </p:nvPicPr>
        <p:blipFill>
          <a:blip r:embed="rId5"/>
          <a:stretch>
            <a:fillRect/>
          </a:stretch>
        </p:blipFill>
        <p:spPr>
          <a:xfrm>
            <a:off x="8066149" y="4688378"/>
            <a:ext cx="961472" cy="329004"/>
          </a:xfrm>
          <a:prstGeom prst="rect">
            <a:avLst/>
          </a:prstGeom>
        </p:spPr>
      </p:pic>
    </p:spTree>
    <p:extLst>
      <p:ext uri="{BB962C8B-B14F-4D97-AF65-F5344CB8AC3E}">
        <p14:creationId xmlns:p14="http://schemas.microsoft.com/office/powerpoint/2010/main" val="1412871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BEFCA"/>
        </a:solidFill>
        <a:effectLst/>
      </p:bgPr>
    </p:bg>
    <p:spTree>
      <p:nvGrpSpPr>
        <p:cNvPr id="1" name="Shape 114"/>
        <p:cNvGrpSpPr/>
        <p:nvPr/>
      </p:nvGrpSpPr>
      <p:grpSpPr>
        <a:xfrm>
          <a:off x="0" y="0"/>
          <a:ext cx="0" cy="0"/>
          <a:chOff x="0" y="0"/>
          <a:chExt cx="0" cy="0"/>
        </a:xfrm>
      </p:grpSpPr>
      <p:pic>
        <p:nvPicPr>
          <p:cNvPr id="11" name="Bilde 10">
            <a:extLst>
              <a:ext uri="{FF2B5EF4-FFF2-40B4-BE49-F238E27FC236}">
                <a16:creationId xmlns:a16="http://schemas.microsoft.com/office/drawing/2014/main" id="{90032B57-0B3C-524A-BA88-E9620F065428}"/>
              </a:ext>
            </a:extLst>
          </p:cNvPr>
          <p:cNvPicPr>
            <a:picLocks noChangeAspect="1"/>
          </p:cNvPicPr>
          <p:nvPr/>
        </p:nvPicPr>
        <p:blipFill>
          <a:blip r:embed="rId3"/>
          <a:stretch>
            <a:fillRect/>
          </a:stretch>
        </p:blipFill>
        <p:spPr>
          <a:xfrm>
            <a:off x="8248650" y="-65287"/>
            <a:ext cx="895350" cy="895350"/>
          </a:xfrm>
          <a:prstGeom prst="rect">
            <a:avLst/>
          </a:prstGeom>
        </p:spPr>
      </p:pic>
      <p:sp>
        <p:nvSpPr>
          <p:cNvPr id="3" name="Tittel 2">
            <a:extLst>
              <a:ext uri="{FF2B5EF4-FFF2-40B4-BE49-F238E27FC236}">
                <a16:creationId xmlns:a16="http://schemas.microsoft.com/office/drawing/2014/main" id="{ED523A9E-9380-D944-95B1-E05DD01BA8D3}"/>
              </a:ext>
            </a:extLst>
          </p:cNvPr>
          <p:cNvSpPr>
            <a:spLocks noGrp="1"/>
          </p:cNvSpPr>
          <p:nvPr>
            <p:ph type="title"/>
          </p:nvPr>
        </p:nvSpPr>
        <p:spPr/>
        <p:txBody>
          <a:bodyPr>
            <a:normAutofit fontScale="90000"/>
          </a:bodyPr>
          <a:lstStyle/>
          <a:p>
            <a:r>
              <a:rPr lang="nb-NO" dirty="0">
                <a:solidFill>
                  <a:srgbClr val="1B373C"/>
                </a:solidFill>
                <a:latin typeface="Gill Sans MT" panose="020B0502020104020203" pitchFamily="34" charset="77"/>
              </a:rPr>
              <a:t>Familiens sesongkalender </a:t>
            </a:r>
            <a:br>
              <a:rPr lang="nb-NO" dirty="0">
                <a:solidFill>
                  <a:srgbClr val="1B373C"/>
                </a:solidFill>
                <a:latin typeface="Gill Sans MT" panose="020B0502020104020203" pitchFamily="34" charset="77"/>
              </a:rPr>
            </a:br>
            <a:r>
              <a:rPr lang="nb-NO" dirty="0">
                <a:solidFill>
                  <a:srgbClr val="1B373C"/>
                </a:solidFill>
                <a:latin typeface="Gill Sans MT" panose="020B0502020104020203" pitchFamily="34" charset="77"/>
              </a:rPr>
              <a:t> </a:t>
            </a:r>
          </a:p>
        </p:txBody>
      </p:sp>
      <p:sp>
        <p:nvSpPr>
          <p:cNvPr id="5" name="Bildeforklaring formet som en ellipse 4">
            <a:extLst>
              <a:ext uri="{FF2B5EF4-FFF2-40B4-BE49-F238E27FC236}">
                <a16:creationId xmlns:a16="http://schemas.microsoft.com/office/drawing/2014/main" id="{FBF1C576-A348-BD4A-A9E3-6FA1B27CC5C8}"/>
              </a:ext>
            </a:extLst>
          </p:cNvPr>
          <p:cNvSpPr/>
          <p:nvPr/>
        </p:nvSpPr>
        <p:spPr>
          <a:xfrm>
            <a:off x="5698380" y="227358"/>
            <a:ext cx="2550270" cy="1580733"/>
          </a:xfrm>
          <a:prstGeom prst="wedgeEllipseCallout">
            <a:avLst/>
          </a:prstGeom>
          <a:solidFill>
            <a:srgbClr val="DEEDE8"/>
          </a:solidFill>
          <a:ln>
            <a:solidFill>
              <a:srgbClr val="1B37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rgbClr val="1B373C"/>
                </a:solidFill>
                <a:latin typeface="Gill Sans MT" panose="020B0502020104020203" pitchFamily="34" charset="77"/>
              </a:rPr>
              <a:t>Visste du at halvparten av maten vi spiser i Norge er importert? </a:t>
            </a:r>
          </a:p>
        </p:txBody>
      </p:sp>
      <p:sp>
        <p:nvSpPr>
          <p:cNvPr id="8" name="TekstSylinder 7">
            <a:extLst>
              <a:ext uri="{FF2B5EF4-FFF2-40B4-BE49-F238E27FC236}">
                <a16:creationId xmlns:a16="http://schemas.microsoft.com/office/drawing/2014/main" id="{3EC50283-82E9-FF4A-9C60-7EC94945F306}"/>
              </a:ext>
            </a:extLst>
          </p:cNvPr>
          <p:cNvSpPr txBox="1"/>
          <p:nvPr/>
        </p:nvSpPr>
        <p:spPr>
          <a:xfrm>
            <a:off x="311700" y="1077835"/>
            <a:ext cx="4890220" cy="2308324"/>
          </a:xfrm>
          <a:prstGeom prst="rect">
            <a:avLst/>
          </a:prstGeom>
          <a:noFill/>
        </p:spPr>
        <p:txBody>
          <a:bodyPr wrap="square" rtlCol="0">
            <a:spAutoFit/>
          </a:bodyPr>
          <a:lstStyle/>
          <a:p>
            <a:pPr marL="285750" indent="-285750">
              <a:buFont typeface="Arial" panose="020B0604020202020204" pitchFamily="34" charset="0"/>
              <a:buChar char="•"/>
            </a:pPr>
            <a:r>
              <a:rPr lang="nb-NO" sz="1800" dirty="0">
                <a:solidFill>
                  <a:srgbClr val="1B373C"/>
                </a:solidFill>
                <a:latin typeface="Gill Sans MT" panose="020B0502020104020203" pitchFamily="34" charset="77"/>
              </a:rPr>
              <a:t>Hvordan kan familien din spise mer sjømat? </a:t>
            </a:r>
          </a:p>
          <a:p>
            <a:pPr marL="285750" indent="-285750">
              <a:buFont typeface="Arial" panose="020B0604020202020204" pitchFamily="34" charset="0"/>
              <a:buChar char="•"/>
            </a:pPr>
            <a:r>
              <a:rPr lang="nb-NO" sz="1800" dirty="0">
                <a:solidFill>
                  <a:srgbClr val="1B373C"/>
                </a:solidFill>
                <a:latin typeface="Gill Sans MT" panose="020B0502020104020203" pitchFamily="34" charset="77"/>
              </a:rPr>
              <a:t>Finn ut hvilke </a:t>
            </a:r>
            <a:r>
              <a:rPr lang="nb-NO" sz="1800" dirty="0" err="1">
                <a:solidFill>
                  <a:srgbClr val="1B373C"/>
                </a:solidFill>
                <a:latin typeface="Gill Sans MT" panose="020B0502020104020203" pitchFamily="34" charset="77"/>
              </a:rPr>
              <a:t>råvarer</a:t>
            </a:r>
            <a:r>
              <a:rPr lang="nb-NO" sz="1800" dirty="0">
                <a:solidFill>
                  <a:srgbClr val="1B373C"/>
                </a:solidFill>
                <a:latin typeface="Gill Sans MT" panose="020B0502020104020203" pitchFamily="34" charset="77"/>
              </a:rPr>
              <a:t> som er i sesong denne måneden.</a:t>
            </a:r>
          </a:p>
          <a:p>
            <a:pPr marL="285750" indent="-285750">
              <a:buFont typeface="Arial" panose="020B0604020202020204" pitchFamily="34" charset="0"/>
              <a:buChar char="•"/>
            </a:pPr>
            <a:r>
              <a:rPr lang="nb-NO" sz="1800" dirty="0">
                <a:solidFill>
                  <a:srgbClr val="1B373C"/>
                </a:solidFill>
                <a:latin typeface="Gill Sans MT" panose="020B0502020104020203" pitchFamily="34" charset="77"/>
              </a:rPr>
              <a:t>På neste side skal du fylle inn sjømaten som familien din liker, og en type du kan utfordre familien til å smake på i hver sesong. </a:t>
            </a:r>
          </a:p>
          <a:p>
            <a:pPr marL="285750" indent="-285750">
              <a:buFont typeface="Arial" panose="020B0604020202020204" pitchFamily="34" charset="0"/>
              <a:buChar char="•"/>
            </a:pPr>
            <a:r>
              <a:rPr lang="nb-NO" sz="1800" dirty="0" err="1">
                <a:solidFill>
                  <a:srgbClr val="1B373C"/>
                </a:solidFill>
                <a:latin typeface="Gill Sans MT" panose="020B0502020104020203" pitchFamily="34" charset="77"/>
              </a:rPr>
              <a:t>www.sesongkalender.no</a:t>
            </a:r>
            <a:endParaRPr lang="nb-NO" sz="1800" dirty="0">
              <a:solidFill>
                <a:srgbClr val="1B373C"/>
              </a:solidFill>
              <a:latin typeface="Gill Sans MT" panose="020B0502020104020203" pitchFamily="34" charset="77"/>
            </a:endParaRPr>
          </a:p>
          <a:p>
            <a:endParaRPr lang="nb-NO" sz="1800" dirty="0">
              <a:solidFill>
                <a:srgbClr val="1B373C"/>
              </a:solidFill>
              <a:latin typeface="Gill Sans MT" panose="020B0502020104020203" pitchFamily="34" charset="77"/>
            </a:endParaRPr>
          </a:p>
        </p:txBody>
      </p:sp>
      <p:pic>
        <p:nvPicPr>
          <p:cNvPr id="7" name="Bilde 6">
            <a:hlinkClick r:id="rId4" action="ppaction://hlinksldjump"/>
            <a:extLst>
              <a:ext uri="{FF2B5EF4-FFF2-40B4-BE49-F238E27FC236}">
                <a16:creationId xmlns:a16="http://schemas.microsoft.com/office/drawing/2014/main" id="{4C9F056C-EE2F-9A4C-A5F9-F48E15B2152C}"/>
              </a:ext>
            </a:extLst>
          </p:cNvPr>
          <p:cNvPicPr>
            <a:picLocks noChangeAspect="1"/>
          </p:cNvPicPr>
          <p:nvPr/>
        </p:nvPicPr>
        <p:blipFill>
          <a:blip r:embed="rId5"/>
          <a:stretch>
            <a:fillRect/>
          </a:stretch>
        </p:blipFill>
        <p:spPr>
          <a:xfrm>
            <a:off x="8066149" y="4688378"/>
            <a:ext cx="961472" cy="329004"/>
          </a:xfrm>
          <a:prstGeom prst="rect">
            <a:avLst/>
          </a:prstGeom>
        </p:spPr>
      </p:pic>
    </p:spTree>
    <p:extLst>
      <p:ext uri="{BB962C8B-B14F-4D97-AF65-F5344CB8AC3E}">
        <p14:creationId xmlns:p14="http://schemas.microsoft.com/office/powerpoint/2010/main" val="736784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BEFCA"/>
        </a:solidFill>
        <a:effectLst/>
      </p:bgPr>
    </p:bg>
    <p:spTree>
      <p:nvGrpSpPr>
        <p:cNvPr id="1" name="Shape 170"/>
        <p:cNvGrpSpPr/>
        <p:nvPr/>
      </p:nvGrpSpPr>
      <p:grpSpPr>
        <a:xfrm>
          <a:off x="0" y="0"/>
          <a:ext cx="0" cy="0"/>
          <a:chOff x="0" y="0"/>
          <a:chExt cx="0" cy="0"/>
        </a:xfrm>
      </p:grpSpPr>
      <p:pic>
        <p:nvPicPr>
          <p:cNvPr id="8" name="Bilde 7">
            <a:extLst>
              <a:ext uri="{FF2B5EF4-FFF2-40B4-BE49-F238E27FC236}">
                <a16:creationId xmlns:a16="http://schemas.microsoft.com/office/drawing/2014/main" id="{2A95EA3A-1B8B-F040-8CA7-95ABEC5868C8}"/>
              </a:ext>
            </a:extLst>
          </p:cNvPr>
          <p:cNvPicPr>
            <a:picLocks noChangeAspect="1"/>
          </p:cNvPicPr>
          <p:nvPr/>
        </p:nvPicPr>
        <p:blipFill>
          <a:blip r:embed="rId3"/>
          <a:stretch>
            <a:fillRect/>
          </a:stretch>
        </p:blipFill>
        <p:spPr>
          <a:xfrm>
            <a:off x="8248650" y="-65287"/>
            <a:ext cx="895350" cy="895350"/>
          </a:xfrm>
          <a:prstGeom prst="rect">
            <a:avLst/>
          </a:prstGeom>
        </p:spPr>
      </p:pic>
      <p:sp>
        <p:nvSpPr>
          <p:cNvPr id="11" name="Ellipse 10">
            <a:extLst>
              <a:ext uri="{FF2B5EF4-FFF2-40B4-BE49-F238E27FC236}">
                <a16:creationId xmlns:a16="http://schemas.microsoft.com/office/drawing/2014/main" id="{6842DC3D-53A0-274A-8326-AD434E773198}"/>
              </a:ext>
            </a:extLst>
          </p:cNvPr>
          <p:cNvSpPr/>
          <p:nvPr/>
        </p:nvSpPr>
        <p:spPr>
          <a:xfrm>
            <a:off x="586353" y="222226"/>
            <a:ext cx="2497810" cy="2235152"/>
          </a:xfrm>
          <a:prstGeom prst="ellipse">
            <a:avLst/>
          </a:prstGeom>
          <a:solidFill>
            <a:srgbClr val="DEEDE8"/>
          </a:solidFill>
          <a:ln>
            <a:solidFill>
              <a:srgbClr val="1B37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800" dirty="0">
                <a:solidFill>
                  <a:srgbClr val="1B373C"/>
                </a:solidFill>
                <a:latin typeface="Gill Sans MT" panose="020B0502020104020203" pitchFamily="34" charset="77"/>
              </a:rPr>
              <a:t>Vinter </a:t>
            </a:r>
          </a:p>
        </p:txBody>
      </p:sp>
      <p:sp>
        <p:nvSpPr>
          <p:cNvPr id="14" name="Ellipse 13">
            <a:extLst>
              <a:ext uri="{FF2B5EF4-FFF2-40B4-BE49-F238E27FC236}">
                <a16:creationId xmlns:a16="http://schemas.microsoft.com/office/drawing/2014/main" id="{3E59DFB6-E977-794A-AA64-BF72AF4BEAB1}"/>
              </a:ext>
            </a:extLst>
          </p:cNvPr>
          <p:cNvSpPr/>
          <p:nvPr/>
        </p:nvSpPr>
        <p:spPr>
          <a:xfrm>
            <a:off x="586353" y="2727073"/>
            <a:ext cx="2497810" cy="2235152"/>
          </a:xfrm>
          <a:prstGeom prst="ellipse">
            <a:avLst/>
          </a:prstGeom>
          <a:solidFill>
            <a:srgbClr val="DEEDE8"/>
          </a:solidFill>
          <a:ln>
            <a:solidFill>
              <a:srgbClr val="1B37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800" dirty="0">
                <a:solidFill>
                  <a:srgbClr val="1B373C"/>
                </a:solidFill>
                <a:latin typeface="Gill Sans MT" panose="020B0502020104020203" pitchFamily="34" charset="77"/>
              </a:rPr>
              <a:t>Vår </a:t>
            </a:r>
            <a:endParaRPr lang="nb-NO" sz="1800" dirty="0">
              <a:latin typeface="Gill Sans MT" panose="020B0502020104020203" pitchFamily="34" charset="77"/>
            </a:endParaRPr>
          </a:p>
        </p:txBody>
      </p:sp>
      <p:sp>
        <p:nvSpPr>
          <p:cNvPr id="15" name="Ellipse 14">
            <a:extLst>
              <a:ext uri="{FF2B5EF4-FFF2-40B4-BE49-F238E27FC236}">
                <a16:creationId xmlns:a16="http://schemas.microsoft.com/office/drawing/2014/main" id="{B718C1BB-B406-264B-B6F5-156CDF144C4D}"/>
              </a:ext>
            </a:extLst>
          </p:cNvPr>
          <p:cNvSpPr/>
          <p:nvPr/>
        </p:nvSpPr>
        <p:spPr>
          <a:xfrm>
            <a:off x="5437325" y="222226"/>
            <a:ext cx="2497810" cy="2235152"/>
          </a:xfrm>
          <a:prstGeom prst="ellipse">
            <a:avLst/>
          </a:prstGeom>
          <a:solidFill>
            <a:srgbClr val="DEEDE8"/>
          </a:solidFill>
          <a:ln>
            <a:solidFill>
              <a:srgbClr val="1B37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800" dirty="0">
                <a:solidFill>
                  <a:srgbClr val="1B373C"/>
                </a:solidFill>
                <a:latin typeface="Gill Sans MT" panose="020B0502020104020203" pitchFamily="34" charset="77"/>
              </a:rPr>
              <a:t>Sommer </a:t>
            </a:r>
            <a:endParaRPr lang="nb-NO" sz="1800" dirty="0">
              <a:latin typeface="Gill Sans MT" panose="020B0502020104020203" pitchFamily="34" charset="77"/>
            </a:endParaRPr>
          </a:p>
        </p:txBody>
      </p:sp>
      <p:sp>
        <p:nvSpPr>
          <p:cNvPr id="16" name="Ellipse 15">
            <a:extLst>
              <a:ext uri="{FF2B5EF4-FFF2-40B4-BE49-F238E27FC236}">
                <a16:creationId xmlns:a16="http://schemas.microsoft.com/office/drawing/2014/main" id="{82E94919-4813-224A-9696-EA25D4C047F6}"/>
              </a:ext>
            </a:extLst>
          </p:cNvPr>
          <p:cNvSpPr/>
          <p:nvPr/>
        </p:nvSpPr>
        <p:spPr>
          <a:xfrm>
            <a:off x="5437325" y="2727073"/>
            <a:ext cx="2497810" cy="2235152"/>
          </a:xfrm>
          <a:prstGeom prst="ellipse">
            <a:avLst/>
          </a:prstGeom>
          <a:solidFill>
            <a:srgbClr val="DEEDE8"/>
          </a:solidFill>
          <a:ln>
            <a:solidFill>
              <a:srgbClr val="1B37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800" dirty="0">
                <a:solidFill>
                  <a:srgbClr val="1B373C"/>
                </a:solidFill>
                <a:latin typeface="Gill Sans MT" panose="020B0502020104020203" pitchFamily="34" charset="77"/>
              </a:rPr>
              <a:t>Høst </a:t>
            </a:r>
            <a:endParaRPr lang="nb-NO" sz="1800" dirty="0">
              <a:latin typeface="Gill Sans MT" panose="020B0502020104020203" pitchFamily="34" charset="77"/>
            </a:endParaRPr>
          </a:p>
        </p:txBody>
      </p:sp>
      <p:pic>
        <p:nvPicPr>
          <p:cNvPr id="10" name="Bilde 9">
            <a:hlinkClick r:id="rId4" action="ppaction://hlinksldjump"/>
            <a:extLst>
              <a:ext uri="{FF2B5EF4-FFF2-40B4-BE49-F238E27FC236}">
                <a16:creationId xmlns:a16="http://schemas.microsoft.com/office/drawing/2014/main" id="{5527C048-AD2B-4B40-84EB-0C22451BAFBA}"/>
              </a:ext>
            </a:extLst>
          </p:cNvPr>
          <p:cNvPicPr>
            <a:picLocks noChangeAspect="1"/>
          </p:cNvPicPr>
          <p:nvPr/>
        </p:nvPicPr>
        <p:blipFill>
          <a:blip r:embed="rId5"/>
          <a:stretch>
            <a:fillRect/>
          </a:stretch>
        </p:blipFill>
        <p:spPr>
          <a:xfrm>
            <a:off x="8066149" y="4688378"/>
            <a:ext cx="961472" cy="329004"/>
          </a:xfrm>
          <a:prstGeom prst="rect">
            <a:avLst/>
          </a:prstGeom>
        </p:spPr>
      </p:pic>
      <p:sp>
        <p:nvSpPr>
          <p:cNvPr id="9" name="Bildeforklaring formet som en ellipse 8">
            <a:extLst>
              <a:ext uri="{FF2B5EF4-FFF2-40B4-BE49-F238E27FC236}">
                <a16:creationId xmlns:a16="http://schemas.microsoft.com/office/drawing/2014/main" id="{937811CA-82C2-9C4C-B3B6-98284C5C7CC5}"/>
              </a:ext>
            </a:extLst>
          </p:cNvPr>
          <p:cNvSpPr/>
          <p:nvPr/>
        </p:nvSpPr>
        <p:spPr>
          <a:xfrm>
            <a:off x="3403038" y="2220212"/>
            <a:ext cx="2034287" cy="703075"/>
          </a:xfrm>
          <a:prstGeom prst="wedgeEllipseCallout">
            <a:avLst/>
          </a:prstGeom>
          <a:solidFill>
            <a:srgbClr val="DEEDE8">
              <a:alpha val="99000"/>
            </a:srgbClr>
          </a:solidFill>
          <a:ln>
            <a:solidFill>
              <a:srgbClr val="1B37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rgbClr val="1B373C"/>
                </a:solidFill>
                <a:latin typeface="Gill Sans MT" panose="020B0502020104020203" pitchFamily="34" charset="77"/>
              </a:rPr>
              <a:t>Skriveoppdrag </a:t>
            </a:r>
          </a:p>
        </p:txBody>
      </p:sp>
    </p:spTree>
    <p:extLst>
      <p:ext uri="{BB962C8B-B14F-4D97-AF65-F5344CB8AC3E}">
        <p14:creationId xmlns:p14="http://schemas.microsoft.com/office/powerpoint/2010/main" val="29807029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62D30"/>
        </a:solidFill>
        <a:effectLst/>
      </p:bgPr>
    </p:bg>
    <p:spTree>
      <p:nvGrpSpPr>
        <p:cNvPr id="1" name="Shape 150"/>
        <p:cNvGrpSpPr/>
        <p:nvPr/>
      </p:nvGrpSpPr>
      <p:grpSpPr>
        <a:xfrm>
          <a:off x="0" y="0"/>
          <a:ext cx="0" cy="0"/>
          <a:chOff x="0" y="0"/>
          <a:chExt cx="0" cy="0"/>
        </a:xfrm>
      </p:grpSpPr>
      <p:sp>
        <p:nvSpPr>
          <p:cNvPr id="151" name="Google Shape;151;p21"/>
          <p:cNvSpPr txBox="1"/>
          <p:nvPr/>
        </p:nvSpPr>
        <p:spPr>
          <a:xfrm>
            <a:off x="349824" y="171200"/>
            <a:ext cx="6063501" cy="9232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4800" dirty="0">
                <a:solidFill>
                  <a:srgbClr val="EBEFCA"/>
                </a:solidFill>
                <a:latin typeface="Gill Sans MT" panose="020B0502020104020203" pitchFamily="34" charset="77"/>
                <a:ea typeface="Londrina Shadow"/>
                <a:cs typeface="Londrina Shadow"/>
                <a:sym typeface="Londrina Shadow"/>
              </a:rPr>
              <a:t>Fremtiden din </a:t>
            </a:r>
            <a:endParaRPr sz="4800" dirty="0">
              <a:solidFill>
                <a:srgbClr val="EBEFCA"/>
              </a:solidFill>
              <a:latin typeface="Gill Sans MT" panose="020B0502020104020203" pitchFamily="34" charset="77"/>
              <a:ea typeface="Londrina Shadow"/>
              <a:cs typeface="Londrina Shadow"/>
              <a:sym typeface="Londrina Shadow"/>
            </a:endParaRPr>
          </a:p>
        </p:txBody>
      </p:sp>
      <p:pic>
        <p:nvPicPr>
          <p:cNvPr id="7" name="Bilde 6">
            <a:extLst>
              <a:ext uri="{FF2B5EF4-FFF2-40B4-BE49-F238E27FC236}">
                <a16:creationId xmlns:a16="http://schemas.microsoft.com/office/drawing/2014/main" id="{C3F64A21-3CFA-FD41-890D-146FEC047283}"/>
              </a:ext>
            </a:extLst>
          </p:cNvPr>
          <p:cNvPicPr>
            <a:picLocks noChangeAspect="1"/>
          </p:cNvPicPr>
          <p:nvPr/>
        </p:nvPicPr>
        <p:blipFill>
          <a:blip r:embed="rId7"/>
          <a:stretch>
            <a:fillRect/>
          </a:stretch>
        </p:blipFill>
        <p:spPr>
          <a:xfrm>
            <a:off x="8248650" y="-65287"/>
            <a:ext cx="895350" cy="895350"/>
          </a:xfrm>
          <a:prstGeom prst="rect">
            <a:avLst/>
          </a:prstGeom>
        </p:spPr>
      </p:pic>
      <p:pic>
        <p:nvPicPr>
          <p:cNvPr id="11" name="NHO_Reiseliv_RGB_negativ.png" descr="NHO_Reiseliv_RGB_negativ.png">
            <a:hlinkClick r:id="rId8" action="ppaction://hlinksldjump"/>
            <a:extLst>
              <a:ext uri="{FF2B5EF4-FFF2-40B4-BE49-F238E27FC236}">
                <a16:creationId xmlns:a16="http://schemas.microsoft.com/office/drawing/2014/main" id="{3DE5B54D-C806-8544-8B85-86C74D93FFE0}"/>
              </a:ext>
            </a:extLst>
          </p:cNvPr>
          <p:cNvPicPr>
            <a:picLocks noChangeAspect="1"/>
          </p:cNvPicPr>
          <p:nvPr/>
        </p:nvPicPr>
        <p:blipFill>
          <a:blip r:embed="rId9"/>
          <a:srcRect/>
          <a:stretch>
            <a:fillRect/>
          </a:stretch>
        </p:blipFill>
        <p:spPr>
          <a:xfrm>
            <a:off x="8035229" y="4725001"/>
            <a:ext cx="975491" cy="268455"/>
          </a:xfrm>
          <a:prstGeom prst="rect">
            <a:avLst/>
          </a:prstGeom>
          <a:ln w="12700">
            <a:miter lim="400000"/>
          </a:ln>
        </p:spPr>
      </p:pic>
      <p:sp>
        <p:nvSpPr>
          <p:cNvPr id="4" name="TekstSylinder 3">
            <a:extLst>
              <a:ext uri="{FF2B5EF4-FFF2-40B4-BE49-F238E27FC236}">
                <a16:creationId xmlns:a16="http://schemas.microsoft.com/office/drawing/2014/main" id="{360787D3-D6ED-B34A-B0B5-273251210B28}"/>
              </a:ext>
            </a:extLst>
          </p:cNvPr>
          <p:cNvSpPr txBox="1"/>
          <p:nvPr/>
        </p:nvSpPr>
        <p:spPr>
          <a:xfrm>
            <a:off x="349824" y="1146155"/>
            <a:ext cx="7840608" cy="523220"/>
          </a:xfrm>
          <a:prstGeom prst="rect">
            <a:avLst/>
          </a:prstGeom>
          <a:noFill/>
        </p:spPr>
        <p:txBody>
          <a:bodyPr wrap="none" rtlCol="0">
            <a:spAutoFit/>
          </a:bodyPr>
          <a:lstStyle/>
          <a:p>
            <a:r>
              <a:rPr lang="nb-NO" dirty="0">
                <a:solidFill>
                  <a:srgbClr val="EBEFCA"/>
                </a:solidFill>
                <a:latin typeface="Gill Sans MT" panose="020B0502020104020203" pitchFamily="34" charset="77"/>
              </a:rPr>
              <a:t>Hvilken vei har du tenkt å gå videre? Og hvilke faktorer er viktig for at ditt yrkesvalg?</a:t>
            </a:r>
          </a:p>
          <a:p>
            <a:r>
              <a:rPr lang="nb-NO" dirty="0">
                <a:solidFill>
                  <a:srgbClr val="EBEFCA"/>
                </a:solidFill>
                <a:latin typeface="Gill Sans MT" panose="020B0502020104020203" pitchFamily="34" charset="77"/>
              </a:rPr>
              <a:t>Se videoene under for å få et innblikk i hvilken muligheter som ligger i mat- og restaurantfag og fiskerifag </a:t>
            </a:r>
          </a:p>
        </p:txBody>
      </p:sp>
      <p:pic>
        <p:nvPicPr>
          <p:cNvPr id="9" name="Media på Internett 8" descr="Smak deg frem. Velg restaurant- og matfag">
            <a:hlinkClick r:id="" action="ppaction://media"/>
            <a:extLst>
              <a:ext uri="{FF2B5EF4-FFF2-40B4-BE49-F238E27FC236}">
                <a16:creationId xmlns:a16="http://schemas.microsoft.com/office/drawing/2014/main" id="{1762D4EB-BDB3-ED48-8BB4-CB13E948F08A}"/>
              </a:ext>
            </a:extLst>
          </p:cNvPr>
          <p:cNvPicPr>
            <a:picLocks noRot="1" noChangeAspect="1"/>
          </p:cNvPicPr>
          <p:nvPr>
            <a:videoFile r:link="rId1"/>
          </p:nvPr>
        </p:nvPicPr>
        <p:blipFill>
          <a:blip r:embed="rId10"/>
          <a:stretch>
            <a:fillRect/>
          </a:stretch>
        </p:blipFill>
        <p:spPr>
          <a:xfrm>
            <a:off x="485648" y="1904762"/>
            <a:ext cx="2540000" cy="1435100"/>
          </a:xfrm>
          <a:prstGeom prst="rect">
            <a:avLst/>
          </a:prstGeom>
        </p:spPr>
      </p:pic>
      <p:pic>
        <p:nvPicPr>
          <p:cNvPr id="10" name="Media på Internett 9" descr="Reklamefilm 2021">
            <a:hlinkClick r:id="" action="ppaction://media"/>
            <a:extLst>
              <a:ext uri="{FF2B5EF4-FFF2-40B4-BE49-F238E27FC236}">
                <a16:creationId xmlns:a16="http://schemas.microsoft.com/office/drawing/2014/main" id="{CCAB98E3-3FD3-9147-8F2E-754B50AF2A88}"/>
              </a:ext>
            </a:extLst>
          </p:cNvPr>
          <p:cNvPicPr>
            <a:picLocks noRot="1" noChangeAspect="1"/>
          </p:cNvPicPr>
          <p:nvPr>
            <a:videoFile r:link="rId2"/>
          </p:nvPr>
        </p:nvPicPr>
        <p:blipFill>
          <a:blip r:embed="rId11"/>
          <a:stretch>
            <a:fillRect/>
          </a:stretch>
        </p:blipFill>
        <p:spPr>
          <a:xfrm>
            <a:off x="3302000" y="1904762"/>
            <a:ext cx="2540000" cy="1435100"/>
          </a:xfrm>
          <a:prstGeom prst="rect">
            <a:avLst/>
          </a:prstGeom>
        </p:spPr>
      </p:pic>
      <p:pic>
        <p:nvPicPr>
          <p:cNvPr id="13" name="Media på Internett 12" descr="Et hav av muligheter">
            <a:hlinkClick r:id="" action="ppaction://media"/>
            <a:extLst>
              <a:ext uri="{FF2B5EF4-FFF2-40B4-BE49-F238E27FC236}">
                <a16:creationId xmlns:a16="http://schemas.microsoft.com/office/drawing/2014/main" id="{A68186A4-0574-794C-A1F8-6CB5CCF7CD46}"/>
              </a:ext>
            </a:extLst>
          </p:cNvPr>
          <p:cNvPicPr>
            <a:picLocks noRot="1" noChangeAspect="1"/>
          </p:cNvPicPr>
          <p:nvPr>
            <a:videoFile r:link="rId3"/>
          </p:nvPr>
        </p:nvPicPr>
        <p:blipFill>
          <a:blip r:embed="rId12"/>
          <a:stretch>
            <a:fillRect/>
          </a:stretch>
        </p:blipFill>
        <p:spPr>
          <a:xfrm>
            <a:off x="6118352" y="1904762"/>
            <a:ext cx="2540000" cy="1435100"/>
          </a:xfrm>
          <a:prstGeom prst="rect">
            <a:avLst/>
          </a:prstGeom>
        </p:spPr>
      </p:pic>
      <p:pic>
        <p:nvPicPr>
          <p:cNvPr id="14" name="Media på Internett 13" descr="Kokk - restaurant- og matfag">
            <a:hlinkClick r:id="" action="ppaction://media"/>
            <a:extLst>
              <a:ext uri="{FF2B5EF4-FFF2-40B4-BE49-F238E27FC236}">
                <a16:creationId xmlns:a16="http://schemas.microsoft.com/office/drawing/2014/main" id="{FC1E4411-B9C4-B34D-92C1-B0BADE06E1E5}"/>
              </a:ext>
            </a:extLst>
          </p:cNvPr>
          <p:cNvPicPr>
            <a:picLocks noRot="1" noChangeAspect="1"/>
          </p:cNvPicPr>
          <p:nvPr>
            <a:videoFile r:link="rId4"/>
          </p:nvPr>
        </p:nvPicPr>
        <p:blipFill>
          <a:blip r:embed="rId13"/>
          <a:stretch>
            <a:fillRect/>
          </a:stretch>
        </p:blipFill>
        <p:spPr>
          <a:xfrm>
            <a:off x="485648" y="3537200"/>
            <a:ext cx="2540000" cy="1435100"/>
          </a:xfrm>
          <a:prstGeom prst="rect">
            <a:avLst/>
          </a:prstGeom>
        </p:spPr>
      </p:pic>
    </p:spTree>
    <p:extLst>
      <p:ext uri="{BB962C8B-B14F-4D97-AF65-F5344CB8AC3E}">
        <p14:creationId xmlns:p14="http://schemas.microsoft.com/office/powerpoint/2010/main" val="141304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0"/>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9"/>
                </p:tgtEl>
              </p:cMediaNode>
            </p:video>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9"/>
                                        </p:tgtEl>
                                      </p:cBhvr>
                                    </p:cmd>
                                  </p:childTnLst>
                                </p:cTn>
                              </p:par>
                            </p:childTnLst>
                          </p:cTn>
                        </p:par>
                      </p:childTnLst>
                    </p:cTn>
                  </p:par>
                </p:childTnLst>
              </p:cTn>
              <p:nextCondLst>
                <p:cond evt="onClick" delay="0">
                  <p:tgtEl>
                    <p:spTgt spid="9"/>
                  </p:tgtEl>
                </p:cond>
              </p:nextCondLst>
            </p:seq>
            <p:video>
              <p:cMediaNode vol="80000">
                <p:cTn id="25" fill="hold" display="0">
                  <p:stCondLst>
                    <p:cond delay="indefinite"/>
                  </p:stCondLst>
                </p:cTn>
                <p:tgtEl>
                  <p:spTgt spid="10"/>
                </p:tgtEl>
              </p:cMediaNode>
            </p:video>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10"/>
                                        </p:tgtEl>
                                      </p:cBhvr>
                                    </p:cmd>
                                  </p:childTnLst>
                                </p:cTn>
                              </p:par>
                            </p:childTnLst>
                          </p:cTn>
                        </p:par>
                      </p:childTnLst>
                    </p:cTn>
                  </p:par>
                </p:childTnLst>
              </p:cTn>
              <p:nextCondLst>
                <p:cond evt="onClick" delay="0">
                  <p:tgtEl>
                    <p:spTgt spid="10"/>
                  </p:tgtEl>
                </p:cond>
              </p:nextCondLst>
            </p:seq>
            <p:video>
              <p:cMediaNode vol="80000">
                <p:cTn id="31" fill="hold" display="0">
                  <p:stCondLst>
                    <p:cond delay="indefinite"/>
                  </p:stCondLst>
                </p:cTn>
                <p:tgtEl>
                  <p:spTgt spid="13"/>
                </p:tgtEl>
              </p:cMediaNode>
            </p:video>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13"/>
                                        </p:tgtEl>
                                      </p:cBhvr>
                                    </p:cmd>
                                  </p:childTnLst>
                                </p:cTn>
                              </p:par>
                            </p:childTnLst>
                          </p:cTn>
                        </p:par>
                      </p:childTnLst>
                    </p:cTn>
                  </p:par>
                </p:childTnLst>
              </p:cTn>
              <p:nextCondLst>
                <p:cond evt="onClick" delay="0">
                  <p:tgtEl>
                    <p:spTgt spid="13"/>
                  </p:tgtEl>
                </p:cond>
              </p:nextCondLst>
            </p:seq>
            <p:video>
              <p:cMediaNode vol="80000">
                <p:cTn id="37" fill="hold" display="0">
                  <p:stCondLst>
                    <p:cond delay="indefinite"/>
                  </p:stCondLst>
                </p:cTn>
                <p:tgtEl>
                  <p:spTgt spid="14"/>
                </p:tgtEl>
              </p:cMediaNode>
            </p:video>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62D30"/>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769FC386-37AA-EF4E-B7DB-0BE1589B3CBD}"/>
              </a:ext>
            </a:extLst>
          </p:cNvPr>
          <p:cNvSpPr>
            <a:spLocks noGrp="1"/>
          </p:cNvSpPr>
          <p:nvPr>
            <p:ph type="body" idx="1"/>
          </p:nvPr>
        </p:nvSpPr>
        <p:spPr>
          <a:xfrm>
            <a:off x="311700" y="1152475"/>
            <a:ext cx="5101548" cy="3416400"/>
          </a:xfrm>
          <a:solidFill>
            <a:srgbClr val="1B373C"/>
          </a:solidFill>
          <a:ln>
            <a:noFill/>
          </a:ln>
        </p:spPr>
        <p:txBody>
          <a:bodyPr>
            <a:normAutofit/>
          </a:bodyPr>
          <a:lstStyle/>
          <a:p>
            <a:pPr marL="742950" lvl="0" indent="-742950" defTabSz="825500">
              <a:lnSpc>
                <a:spcPct val="100000"/>
              </a:lnSpc>
              <a:buClrTx/>
              <a:buSzTx/>
              <a:buFontTx/>
              <a:buAutoNum type="arabicPeriod"/>
              <a:defRPr/>
            </a:pPr>
            <a:r>
              <a:rPr lang="nb-NO" sz="2000" dirty="0">
                <a:solidFill>
                  <a:srgbClr val="0097A7"/>
                </a:solidFill>
                <a:latin typeface="Gill Sans MT" panose="020B0502020104020203" pitchFamily="34" charset="77"/>
                <a:sym typeface="Helvetica Neue Light"/>
                <a:hlinkClick r:id="rId3">
                  <a:extLst>
                    <a:ext uri="{A12FA001-AC4F-418D-AE19-62706E023703}">
                      <ahyp:hlinkClr xmlns:ahyp="http://schemas.microsoft.com/office/drawing/2018/hyperlinkcolor" val="tx"/>
                    </a:ext>
                  </a:extLst>
                </a:hlinkClick>
              </a:rPr>
              <a:t>Se filmen med Hanna og Magnus</a:t>
            </a:r>
            <a:r>
              <a:rPr lang="nb-NO" sz="2000" dirty="0">
                <a:solidFill>
                  <a:srgbClr val="EBEFCA"/>
                </a:solidFill>
                <a:latin typeface="Gill Sans MT" panose="020B0502020104020203" pitchFamily="34" charset="77"/>
                <a:sym typeface="Helvetica Neue Light"/>
                <a:hlinkClick r:id="rId3">
                  <a:extLst>
                    <a:ext uri="{A12FA001-AC4F-418D-AE19-62706E023703}">
                      <ahyp:hlinkClr xmlns:ahyp="http://schemas.microsoft.com/office/drawing/2018/hyperlinkcolor" val="tx"/>
                    </a:ext>
                  </a:extLst>
                </a:hlinkClick>
              </a:rPr>
              <a:t> </a:t>
            </a:r>
            <a:endParaRPr lang="nb-NO" sz="2000" dirty="0">
              <a:solidFill>
                <a:srgbClr val="EBEFCA"/>
              </a:solidFill>
              <a:latin typeface="Gill Sans MT" panose="020B0502020104020203" pitchFamily="34" charset="77"/>
              <a:sym typeface="Helvetica Neue Light"/>
            </a:endParaRPr>
          </a:p>
          <a:p>
            <a:pPr marL="742950" lvl="0" indent="-742950" defTabSz="825500">
              <a:lnSpc>
                <a:spcPct val="100000"/>
              </a:lnSpc>
              <a:buClrTx/>
              <a:buSzTx/>
              <a:buFontTx/>
              <a:buAutoNum type="arabicPeriod"/>
              <a:defRPr/>
            </a:pPr>
            <a:r>
              <a:rPr lang="nb-NO" sz="2000" dirty="0">
                <a:solidFill>
                  <a:srgbClr val="EBEFCA"/>
                </a:solidFill>
                <a:latin typeface="Gill Sans MT" panose="020B0502020104020203" pitchFamily="34" charset="77"/>
                <a:sym typeface="Helvetica Neue Light"/>
              </a:rPr>
              <a:t>På portalen </a:t>
            </a:r>
            <a:r>
              <a:rPr lang="nb-NO" sz="2000" u="sng" dirty="0">
                <a:solidFill>
                  <a:srgbClr val="EBEFCA"/>
                </a:solidFill>
                <a:latin typeface="Gill Sans MT" panose="020B0502020104020203" pitchFamily="34" charset="77"/>
                <a:sym typeface="Helvetica Neue Light"/>
                <a:hlinkClick r:id="rId4">
                  <a:extLst>
                    <a:ext uri="{A12FA001-AC4F-418D-AE19-62706E023703}">
                      <ahyp:hlinkClr xmlns:ahyp="http://schemas.microsoft.com/office/drawing/2018/hyperlinkcolor" val="tx"/>
                    </a:ext>
                  </a:extLst>
                </a:hlinkClick>
              </a:rPr>
              <a:t>Smak deg frem</a:t>
            </a:r>
            <a:r>
              <a:rPr lang="nb-NO" sz="2000" dirty="0">
                <a:solidFill>
                  <a:srgbClr val="EBEFCA"/>
                </a:solidFill>
                <a:latin typeface="Gill Sans MT" panose="020B0502020104020203" pitchFamily="34" charset="77"/>
                <a:sym typeface="Helvetica Neue Light"/>
              </a:rPr>
              <a:t> blir du kjent med ungdommene Jenny, Bryan-William, Petter, Hedda, Magnus og Lava. De har alle bestemt seg for en karriere innen mat- og måltidsbransjen. </a:t>
            </a:r>
          </a:p>
          <a:p>
            <a:pPr marL="742950" lvl="0" indent="-742950" defTabSz="825500">
              <a:lnSpc>
                <a:spcPct val="100000"/>
              </a:lnSpc>
              <a:buClrTx/>
              <a:buSzTx/>
              <a:buFontTx/>
              <a:buAutoNum type="arabicPeriod"/>
              <a:defRPr/>
            </a:pPr>
            <a:r>
              <a:rPr lang="nb-NO" sz="2000" dirty="0">
                <a:solidFill>
                  <a:srgbClr val="EBEFCA"/>
                </a:solidFill>
                <a:latin typeface="Gill Sans MT" panose="020B0502020104020203" pitchFamily="34" charset="77"/>
                <a:sym typeface="Helvetica Neue Light"/>
              </a:rPr>
              <a:t>Gå inn på </a:t>
            </a:r>
            <a:r>
              <a:rPr lang="nb-NO" sz="2000" u="sng" dirty="0">
                <a:solidFill>
                  <a:srgbClr val="EBEFCA"/>
                </a:solidFill>
                <a:latin typeface="Gill Sans MT" panose="020B0502020104020203" pitchFamily="34" charset="77"/>
                <a:sym typeface="Helvetica Neue Light"/>
              </a:rPr>
              <a:t>netts</a:t>
            </a:r>
            <a:r>
              <a:rPr lang="nb-NO" sz="2000" u="sng" dirty="0">
                <a:solidFill>
                  <a:srgbClr val="EBEFCA"/>
                </a:solidFill>
                <a:latin typeface="Gill Sans MT" panose="020B0502020104020203" pitchFamily="34" charset="77"/>
                <a:sym typeface="Helvetica Neue Light"/>
                <a:hlinkClick r:id="rId5">
                  <a:extLst>
                    <a:ext uri="{A12FA001-AC4F-418D-AE19-62706E023703}">
                      <ahyp:hlinkClr xmlns:ahyp="http://schemas.microsoft.com/office/drawing/2018/hyperlinkcolor" val="tx"/>
                    </a:ext>
                  </a:extLst>
                </a:hlinkClick>
              </a:rPr>
              <a:t>iden</a:t>
            </a:r>
            <a:r>
              <a:rPr lang="nb-NO" sz="2000" dirty="0">
                <a:solidFill>
                  <a:srgbClr val="EBEFCA"/>
                </a:solidFill>
                <a:latin typeface="Gill Sans MT" panose="020B0502020104020203" pitchFamily="34" charset="77"/>
                <a:sym typeface="Helvetica Neue Light"/>
              </a:rPr>
              <a:t>, og les artiklene. </a:t>
            </a:r>
          </a:p>
          <a:p>
            <a:pPr marL="742950" indent="-742950" defTabSz="825500">
              <a:lnSpc>
                <a:spcPct val="100000"/>
              </a:lnSpc>
              <a:buClrTx/>
              <a:buSzTx/>
              <a:buFontTx/>
              <a:buAutoNum type="arabicPeriod"/>
              <a:defRPr/>
            </a:pPr>
            <a:r>
              <a:rPr lang="nb-NO" sz="2000" dirty="0">
                <a:solidFill>
                  <a:srgbClr val="EBEFCA"/>
                </a:solidFill>
                <a:latin typeface="Gill Sans MT" panose="020B0502020104020203" pitchFamily="34" charset="77"/>
                <a:sym typeface="Helvetica Neue Light"/>
              </a:rPr>
              <a:t>Tenk på hva som hva viktig for deg når du skal velge utdanningsprogram innen 1. mars i 10. klasse? </a:t>
            </a:r>
          </a:p>
          <a:p>
            <a:pPr marL="0" lvl="0" indent="0" defTabSz="825500">
              <a:lnSpc>
                <a:spcPct val="100000"/>
              </a:lnSpc>
              <a:buClrTx/>
              <a:buSzTx/>
              <a:buNone/>
              <a:defRPr/>
            </a:pPr>
            <a:endParaRPr lang="nb-NO" sz="2000" dirty="0">
              <a:solidFill>
                <a:srgbClr val="EBEFCA"/>
              </a:solidFill>
              <a:latin typeface="Gill Sans MT" panose="020B0502020104020203" pitchFamily="34" charset="77"/>
              <a:sym typeface="Helvetica Neue Light"/>
            </a:endParaRPr>
          </a:p>
          <a:p>
            <a:pPr marL="114300" indent="0">
              <a:buNone/>
            </a:pPr>
            <a:endParaRPr lang="nb-NO" sz="2000" dirty="0">
              <a:solidFill>
                <a:srgbClr val="EBEFCA"/>
              </a:solidFill>
              <a:latin typeface="Gill Sans MT" panose="020B0502020104020203" pitchFamily="34" charset="77"/>
              <a:sym typeface="Helvetica Neue Light"/>
            </a:endParaRPr>
          </a:p>
          <a:p>
            <a:pPr marL="742950" lvl="0" indent="-742950" defTabSz="825500">
              <a:lnSpc>
                <a:spcPct val="100000"/>
              </a:lnSpc>
              <a:buClrTx/>
              <a:buSzTx/>
              <a:buFontTx/>
              <a:buAutoNum type="arabicPeriod"/>
              <a:defRPr/>
            </a:pPr>
            <a:endParaRPr lang="nb-NO" sz="2000" dirty="0">
              <a:solidFill>
                <a:srgbClr val="EBEFCA"/>
              </a:solidFill>
              <a:latin typeface="Gill Sans MT" panose="020B0502020104020203" pitchFamily="34" charset="77"/>
              <a:sym typeface="Helvetica Neue Light"/>
            </a:endParaRPr>
          </a:p>
          <a:p>
            <a:pPr marL="742950" lvl="0" indent="-742950" defTabSz="825500">
              <a:lnSpc>
                <a:spcPct val="100000"/>
              </a:lnSpc>
              <a:buClrTx/>
              <a:buSzTx/>
              <a:buFontTx/>
              <a:buAutoNum type="arabicPeriod"/>
              <a:defRPr/>
            </a:pPr>
            <a:endParaRPr lang="nb-NO" sz="2000" dirty="0">
              <a:solidFill>
                <a:srgbClr val="EBEFCA"/>
              </a:solidFill>
              <a:latin typeface="Gill Sans MT" panose="020B0502020104020203" pitchFamily="34" charset="77"/>
              <a:sym typeface="Helvetica Neue Light"/>
            </a:endParaRPr>
          </a:p>
        </p:txBody>
      </p:sp>
      <p:pic>
        <p:nvPicPr>
          <p:cNvPr id="4" name="Bilde 3">
            <a:extLst>
              <a:ext uri="{FF2B5EF4-FFF2-40B4-BE49-F238E27FC236}">
                <a16:creationId xmlns:a16="http://schemas.microsoft.com/office/drawing/2014/main" id="{F5AEF5E4-C1C3-2F49-8838-AAC2ED272904}"/>
              </a:ext>
            </a:extLst>
          </p:cNvPr>
          <p:cNvPicPr>
            <a:picLocks noChangeAspect="1"/>
          </p:cNvPicPr>
          <p:nvPr/>
        </p:nvPicPr>
        <p:blipFill>
          <a:blip r:embed="rId6"/>
          <a:stretch>
            <a:fillRect/>
          </a:stretch>
        </p:blipFill>
        <p:spPr>
          <a:xfrm>
            <a:off x="8248650" y="-65287"/>
            <a:ext cx="895350" cy="895350"/>
          </a:xfrm>
          <a:prstGeom prst="rect">
            <a:avLst/>
          </a:prstGeom>
        </p:spPr>
      </p:pic>
      <p:pic>
        <p:nvPicPr>
          <p:cNvPr id="11" name="NHO_Reiseliv_RGB_negativ.png" descr="NHO_Reiseliv_RGB_negativ.png">
            <a:hlinkClick r:id="rId7" action="ppaction://hlinksldjump"/>
            <a:extLst>
              <a:ext uri="{FF2B5EF4-FFF2-40B4-BE49-F238E27FC236}">
                <a16:creationId xmlns:a16="http://schemas.microsoft.com/office/drawing/2014/main" id="{7B2BBEE8-17CC-084D-92AA-88E036025FE0}"/>
              </a:ext>
            </a:extLst>
          </p:cNvPr>
          <p:cNvPicPr>
            <a:picLocks noChangeAspect="1"/>
          </p:cNvPicPr>
          <p:nvPr/>
        </p:nvPicPr>
        <p:blipFill>
          <a:blip r:embed="rId8"/>
          <a:srcRect/>
          <a:stretch>
            <a:fillRect/>
          </a:stretch>
        </p:blipFill>
        <p:spPr>
          <a:xfrm>
            <a:off x="8035229" y="4725001"/>
            <a:ext cx="975491" cy="268455"/>
          </a:xfrm>
          <a:prstGeom prst="rect">
            <a:avLst/>
          </a:prstGeom>
          <a:ln w="12700">
            <a:miter lim="400000"/>
          </a:ln>
        </p:spPr>
      </p:pic>
      <p:pic>
        <p:nvPicPr>
          <p:cNvPr id="12" name="første_plakat.png" descr="første_plakat.png">
            <a:extLst>
              <a:ext uri="{FF2B5EF4-FFF2-40B4-BE49-F238E27FC236}">
                <a16:creationId xmlns:a16="http://schemas.microsoft.com/office/drawing/2014/main" id="{E6A7EF61-7FA1-674E-BE61-9AAF232C79B6}"/>
              </a:ext>
            </a:extLst>
          </p:cNvPr>
          <p:cNvPicPr>
            <a:picLocks noChangeAspect="1"/>
          </p:cNvPicPr>
          <p:nvPr/>
        </p:nvPicPr>
        <p:blipFill>
          <a:blip r:embed="rId9"/>
          <a:srcRect t="33295"/>
          <a:stretch>
            <a:fillRect/>
          </a:stretch>
        </p:blipFill>
        <p:spPr>
          <a:xfrm>
            <a:off x="89209" y="204051"/>
            <a:ext cx="3336848" cy="1252023"/>
          </a:xfrm>
          <a:prstGeom prst="rect">
            <a:avLst/>
          </a:prstGeom>
          <a:ln w="12700">
            <a:miter lim="400000"/>
          </a:ln>
        </p:spPr>
      </p:pic>
      <p:pic>
        <p:nvPicPr>
          <p:cNvPr id="2" name="Media på Internett 1" descr="Smak deg frem - Møt Hedda og Magnus">
            <a:hlinkClick r:id="" action="ppaction://media"/>
            <a:extLst>
              <a:ext uri="{FF2B5EF4-FFF2-40B4-BE49-F238E27FC236}">
                <a16:creationId xmlns:a16="http://schemas.microsoft.com/office/drawing/2014/main" id="{914ED087-72D8-3647-B8F1-BDA4D2EACA0A}"/>
              </a:ext>
            </a:extLst>
          </p:cNvPr>
          <p:cNvPicPr>
            <a:picLocks noRot="1" noChangeAspect="1"/>
          </p:cNvPicPr>
          <p:nvPr>
            <a:videoFile r:link="rId1"/>
          </p:nvPr>
        </p:nvPicPr>
        <p:blipFill>
          <a:blip r:embed="rId10"/>
          <a:stretch>
            <a:fillRect/>
          </a:stretch>
        </p:blipFill>
        <p:spPr>
          <a:xfrm>
            <a:off x="5495704" y="1784540"/>
            <a:ext cx="3515016" cy="1985984"/>
          </a:xfrm>
          <a:prstGeom prst="rect">
            <a:avLst/>
          </a:prstGeom>
        </p:spPr>
      </p:pic>
    </p:spTree>
    <p:extLst>
      <p:ext uri="{BB962C8B-B14F-4D97-AF65-F5344CB8AC3E}">
        <p14:creationId xmlns:p14="http://schemas.microsoft.com/office/powerpoint/2010/main" val="291563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62D30"/>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C9C542-51D5-CD41-98C7-1993CAC3B104}"/>
              </a:ext>
            </a:extLst>
          </p:cNvPr>
          <p:cNvSpPr>
            <a:spLocks noGrp="1"/>
          </p:cNvSpPr>
          <p:nvPr>
            <p:ph type="title"/>
          </p:nvPr>
        </p:nvSpPr>
        <p:spPr>
          <a:xfrm>
            <a:off x="175725" y="74745"/>
            <a:ext cx="8520600" cy="572700"/>
          </a:xfrm>
        </p:spPr>
        <p:txBody>
          <a:bodyPr>
            <a:noAutofit/>
          </a:bodyPr>
          <a:lstStyle/>
          <a:p>
            <a:pPr algn="ctr"/>
            <a:r>
              <a:rPr lang="nb-NO" sz="4000" dirty="0">
                <a:solidFill>
                  <a:srgbClr val="EBEFCA"/>
                </a:solidFill>
                <a:latin typeface="Gill Sans MT" panose="020B0502020104020203" pitchFamily="34" charset="77"/>
                <a:sym typeface="Helvetica Neue Light"/>
              </a:rPr>
              <a:t>Bli kjent med det lokale næringslivet</a:t>
            </a:r>
            <a:endParaRPr lang="nb-NO" sz="4000" dirty="0">
              <a:solidFill>
                <a:srgbClr val="EBEFCA"/>
              </a:solidFill>
              <a:latin typeface="Gill Sans MT" panose="020B0502020104020203" pitchFamily="34" charset="77"/>
            </a:endParaRPr>
          </a:p>
        </p:txBody>
      </p:sp>
      <p:sp>
        <p:nvSpPr>
          <p:cNvPr id="3" name="Plassholder for tekst 2">
            <a:extLst>
              <a:ext uri="{FF2B5EF4-FFF2-40B4-BE49-F238E27FC236}">
                <a16:creationId xmlns:a16="http://schemas.microsoft.com/office/drawing/2014/main" id="{769FC386-37AA-EF4E-B7DB-0BE1589B3CBD}"/>
              </a:ext>
            </a:extLst>
          </p:cNvPr>
          <p:cNvSpPr>
            <a:spLocks noGrp="1"/>
          </p:cNvSpPr>
          <p:nvPr>
            <p:ph type="body" idx="1"/>
          </p:nvPr>
        </p:nvSpPr>
        <p:spPr>
          <a:xfrm>
            <a:off x="175725" y="787477"/>
            <a:ext cx="8520600" cy="3416400"/>
          </a:xfrm>
          <a:solidFill>
            <a:srgbClr val="162D30"/>
          </a:solidFill>
          <a:ln>
            <a:noFill/>
          </a:ln>
        </p:spPr>
        <p:txBody>
          <a:bodyPr>
            <a:noAutofit/>
          </a:bodyPr>
          <a:lstStyle/>
          <a:p>
            <a:pPr marL="114300" indent="0">
              <a:buNone/>
            </a:pPr>
            <a:r>
              <a:rPr lang="nb-NO" sz="1400" dirty="0">
                <a:solidFill>
                  <a:srgbClr val="EBEFCA"/>
                </a:solidFill>
                <a:latin typeface="Gill Sans MT" panose="020B0502020104020203" pitchFamily="34" charset="77"/>
                <a:sym typeface="Helvetica Neue Light"/>
              </a:rPr>
              <a:t>1. Velg 3 yrker fra utdanningsprogrammet Restaurant- og </a:t>
            </a:r>
            <a:r>
              <a:rPr lang="nb-NO" sz="1400" dirty="0" err="1">
                <a:solidFill>
                  <a:srgbClr val="EBEFCA"/>
                </a:solidFill>
                <a:latin typeface="Gill Sans MT" panose="020B0502020104020203" pitchFamily="34" charset="77"/>
                <a:sym typeface="Helvetica Neue Light"/>
              </a:rPr>
              <a:t>matfag</a:t>
            </a:r>
            <a:r>
              <a:rPr lang="nb-NO" sz="1400" dirty="0">
                <a:solidFill>
                  <a:srgbClr val="EBEFCA"/>
                </a:solidFill>
                <a:latin typeface="Gill Sans MT" panose="020B0502020104020203" pitchFamily="34" charset="77"/>
                <a:sym typeface="Helvetica Neue Light"/>
              </a:rPr>
              <a:t>. Velg gjerne noen yrker du ikke kjenner særlig godt fra før, og kunne ha lyst å bli kjent med. </a:t>
            </a:r>
          </a:p>
          <a:p>
            <a:pPr marL="114300" indent="0">
              <a:buNone/>
            </a:pPr>
            <a:r>
              <a:rPr lang="nb-NO" sz="1400" dirty="0">
                <a:solidFill>
                  <a:srgbClr val="EBEFCA"/>
                </a:solidFill>
                <a:latin typeface="Gill Sans MT" panose="020B0502020104020203" pitchFamily="34" charset="77"/>
                <a:sym typeface="Helvetica Neue Light"/>
              </a:rPr>
              <a:t>2. Finn ut mest mulig om yrkene du har valgt. Tips: Utdanning, arbeidsoppgaver, arbeidstid, hvor kan man jobbe etc. </a:t>
            </a:r>
          </a:p>
          <a:p>
            <a:pPr marL="114300" indent="0">
              <a:buNone/>
            </a:pPr>
            <a:r>
              <a:rPr lang="nb-NO" sz="1400" dirty="0">
                <a:solidFill>
                  <a:srgbClr val="EBEFCA"/>
                </a:solidFill>
                <a:latin typeface="Gill Sans MT" panose="020B0502020104020203" pitchFamily="34" charset="77"/>
                <a:sym typeface="Helvetica Neue Light"/>
              </a:rPr>
              <a:t>3. Nå skal du finne bedrifter i nærområdet, hvor yrkesgruppene du har valgt, kan jobbe. </a:t>
            </a:r>
          </a:p>
          <a:p>
            <a:pPr marL="114300" indent="0">
              <a:buNone/>
            </a:pPr>
            <a:r>
              <a:rPr lang="nb-NO" sz="1400" dirty="0">
                <a:solidFill>
                  <a:srgbClr val="EBEFCA"/>
                </a:solidFill>
                <a:latin typeface="Gill Sans MT" panose="020B0502020104020203" pitchFamily="34" charset="77"/>
                <a:sym typeface="Helvetica Neue Light"/>
              </a:rPr>
              <a:t>4. Deretter skal du lage en presentasjon av bedriften. Du velger fritt, hva du vil ha med, men det kan være nyttig å se på følgende: </a:t>
            </a:r>
            <a:br>
              <a:rPr lang="nb-NO" sz="1400" dirty="0">
                <a:solidFill>
                  <a:srgbClr val="EBEFCA"/>
                </a:solidFill>
                <a:latin typeface="Gill Sans MT" panose="020B0502020104020203" pitchFamily="34" charset="77"/>
                <a:sym typeface="Helvetica Neue Light"/>
              </a:rPr>
            </a:br>
            <a:r>
              <a:rPr lang="nb-NO" sz="1400" dirty="0">
                <a:solidFill>
                  <a:srgbClr val="EBEFCA"/>
                </a:solidFill>
                <a:latin typeface="Gill Sans MT" panose="020B0502020104020203" pitchFamily="34" charset="77"/>
                <a:sym typeface="Helvetica Neue Light"/>
              </a:rPr>
              <a:t>- hva er hovedoppgavene i bedriften</a:t>
            </a:r>
            <a:br>
              <a:rPr lang="nb-NO" sz="1400" dirty="0">
                <a:solidFill>
                  <a:srgbClr val="EBEFCA"/>
                </a:solidFill>
                <a:latin typeface="Gill Sans MT" panose="020B0502020104020203" pitchFamily="34" charset="77"/>
                <a:sym typeface="Helvetica Neue Light"/>
              </a:rPr>
            </a:br>
            <a:r>
              <a:rPr lang="nb-NO" sz="1400" dirty="0">
                <a:solidFill>
                  <a:srgbClr val="EBEFCA"/>
                </a:solidFill>
                <a:latin typeface="Gill Sans MT" panose="020B0502020104020203" pitchFamily="34" charset="77"/>
                <a:sym typeface="Helvetica Neue Light"/>
              </a:rPr>
              <a:t>- hvilke yrkesgrupper jobber i bedriften</a:t>
            </a:r>
            <a:br>
              <a:rPr lang="nb-NO" sz="1400" dirty="0">
                <a:solidFill>
                  <a:srgbClr val="EBEFCA"/>
                </a:solidFill>
                <a:latin typeface="Gill Sans MT" panose="020B0502020104020203" pitchFamily="34" charset="77"/>
                <a:sym typeface="Helvetica Neue Light"/>
              </a:rPr>
            </a:br>
            <a:r>
              <a:rPr lang="nb-NO" sz="1400" dirty="0">
                <a:solidFill>
                  <a:srgbClr val="EBEFCA"/>
                </a:solidFill>
                <a:latin typeface="Gill Sans MT" panose="020B0502020104020203" pitchFamily="34" charset="77"/>
                <a:sym typeface="Helvetica Neue Light"/>
              </a:rPr>
              <a:t>- antall ansatte</a:t>
            </a:r>
            <a:br>
              <a:rPr lang="nb-NO" sz="1400" dirty="0">
                <a:solidFill>
                  <a:srgbClr val="EBEFCA"/>
                </a:solidFill>
                <a:latin typeface="Gill Sans MT" panose="020B0502020104020203" pitchFamily="34" charset="77"/>
                <a:sym typeface="Helvetica Neue Light"/>
              </a:rPr>
            </a:br>
            <a:r>
              <a:rPr lang="nb-NO" sz="1400" dirty="0">
                <a:solidFill>
                  <a:srgbClr val="EBEFCA"/>
                </a:solidFill>
                <a:latin typeface="Gill Sans MT" panose="020B0502020104020203" pitchFamily="34" charset="77"/>
                <a:sym typeface="Helvetica Neue Light"/>
              </a:rPr>
              <a:t>- når ble bedriften etablert </a:t>
            </a:r>
            <a:br>
              <a:rPr lang="nb-NO" sz="1400" dirty="0">
                <a:solidFill>
                  <a:srgbClr val="EBEFCA"/>
                </a:solidFill>
                <a:latin typeface="Gill Sans MT" panose="020B0502020104020203" pitchFamily="34" charset="77"/>
                <a:sym typeface="Helvetica Neue Light"/>
              </a:rPr>
            </a:br>
            <a:r>
              <a:rPr lang="nb-NO" sz="1400" dirty="0">
                <a:solidFill>
                  <a:srgbClr val="EBEFCA"/>
                </a:solidFill>
                <a:latin typeface="Gill Sans MT" panose="020B0502020104020203" pitchFamily="34" charset="77"/>
                <a:sym typeface="Helvetica Neue Light"/>
              </a:rPr>
              <a:t>- navn på daglig leder </a:t>
            </a:r>
          </a:p>
          <a:p>
            <a:pPr marL="114300" indent="0">
              <a:buNone/>
            </a:pPr>
            <a:endParaRPr lang="nb-NO" sz="1400" dirty="0">
              <a:solidFill>
                <a:srgbClr val="EBEFCA"/>
              </a:solidFill>
              <a:latin typeface="Gill Sans MT" panose="020B0502020104020203" pitchFamily="34" charset="77"/>
              <a:sym typeface="Helvetica Neue Light"/>
            </a:endParaRPr>
          </a:p>
          <a:p>
            <a:pPr marL="742950" lvl="0" indent="-742950" defTabSz="825500">
              <a:lnSpc>
                <a:spcPct val="100000"/>
              </a:lnSpc>
              <a:buClrTx/>
              <a:buSzTx/>
              <a:buFontTx/>
              <a:buAutoNum type="arabicPeriod"/>
              <a:defRPr/>
            </a:pPr>
            <a:endParaRPr lang="nb-NO" sz="1400" dirty="0">
              <a:solidFill>
                <a:srgbClr val="EBEFCA"/>
              </a:solidFill>
              <a:latin typeface="Gill Sans MT" panose="020B0502020104020203" pitchFamily="34" charset="77"/>
              <a:sym typeface="Helvetica Neue Light"/>
            </a:endParaRPr>
          </a:p>
          <a:p>
            <a:pPr marL="742950" lvl="0" indent="-742950" defTabSz="825500">
              <a:lnSpc>
                <a:spcPct val="100000"/>
              </a:lnSpc>
              <a:buClrTx/>
              <a:buSzTx/>
              <a:buFontTx/>
              <a:buAutoNum type="arabicPeriod"/>
              <a:defRPr/>
            </a:pPr>
            <a:endParaRPr lang="nb-NO" sz="1400" dirty="0">
              <a:solidFill>
                <a:srgbClr val="EBEFCA"/>
              </a:solidFill>
              <a:latin typeface="Gill Sans MT" panose="020B0502020104020203" pitchFamily="34" charset="77"/>
              <a:sym typeface="Helvetica Neue Light"/>
            </a:endParaRPr>
          </a:p>
        </p:txBody>
      </p:sp>
      <p:pic>
        <p:nvPicPr>
          <p:cNvPr id="4" name="Bilde 3">
            <a:extLst>
              <a:ext uri="{FF2B5EF4-FFF2-40B4-BE49-F238E27FC236}">
                <a16:creationId xmlns:a16="http://schemas.microsoft.com/office/drawing/2014/main" id="{F5AEF5E4-C1C3-2F49-8838-AAC2ED272904}"/>
              </a:ext>
            </a:extLst>
          </p:cNvPr>
          <p:cNvPicPr>
            <a:picLocks noChangeAspect="1"/>
          </p:cNvPicPr>
          <p:nvPr/>
        </p:nvPicPr>
        <p:blipFill>
          <a:blip r:embed="rId2"/>
          <a:stretch>
            <a:fillRect/>
          </a:stretch>
        </p:blipFill>
        <p:spPr>
          <a:xfrm>
            <a:off x="8248650" y="-65287"/>
            <a:ext cx="895350" cy="895350"/>
          </a:xfrm>
          <a:prstGeom prst="rect">
            <a:avLst/>
          </a:prstGeom>
        </p:spPr>
      </p:pic>
      <p:pic>
        <p:nvPicPr>
          <p:cNvPr id="10" name="første_plakat.png" descr="første_plakat.png">
            <a:extLst>
              <a:ext uri="{FF2B5EF4-FFF2-40B4-BE49-F238E27FC236}">
                <a16:creationId xmlns:a16="http://schemas.microsoft.com/office/drawing/2014/main" id="{699889FF-C7D8-D04A-B4B3-C1717EB60556}"/>
              </a:ext>
            </a:extLst>
          </p:cNvPr>
          <p:cNvPicPr>
            <a:picLocks noChangeAspect="1"/>
          </p:cNvPicPr>
          <p:nvPr/>
        </p:nvPicPr>
        <p:blipFill>
          <a:blip r:embed="rId3"/>
          <a:srcRect t="33295"/>
          <a:stretch>
            <a:fillRect/>
          </a:stretch>
        </p:blipFill>
        <p:spPr>
          <a:xfrm>
            <a:off x="6259499" y="4724449"/>
            <a:ext cx="1775730" cy="666274"/>
          </a:xfrm>
          <a:prstGeom prst="rect">
            <a:avLst/>
          </a:prstGeom>
          <a:ln w="12700">
            <a:miter lim="400000"/>
          </a:ln>
        </p:spPr>
      </p:pic>
      <p:pic>
        <p:nvPicPr>
          <p:cNvPr id="11" name="NHO_Reiseliv_RGB_negativ.png" descr="NHO_Reiseliv_RGB_negativ.png">
            <a:extLst>
              <a:ext uri="{FF2B5EF4-FFF2-40B4-BE49-F238E27FC236}">
                <a16:creationId xmlns:a16="http://schemas.microsoft.com/office/drawing/2014/main" id="{7B2BBEE8-17CC-084D-92AA-88E036025FE0}"/>
              </a:ext>
            </a:extLst>
          </p:cNvPr>
          <p:cNvPicPr>
            <a:picLocks noChangeAspect="1"/>
          </p:cNvPicPr>
          <p:nvPr/>
        </p:nvPicPr>
        <p:blipFill>
          <a:blip r:embed="rId4"/>
          <a:srcRect/>
          <a:stretch>
            <a:fillRect/>
          </a:stretch>
        </p:blipFill>
        <p:spPr>
          <a:xfrm>
            <a:off x="8035229" y="4724449"/>
            <a:ext cx="975491" cy="268455"/>
          </a:xfrm>
          <a:prstGeom prst="rect">
            <a:avLst/>
          </a:prstGeom>
          <a:ln w="12700">
            <a:miter lim="400000"/>
          </a:ln>
        </p:spPr>
      </p:pic>
    </p:spTree>
    <p:extLst>
      <p:ext uri="{BB962C8B-B14F-4D97-AF65-F5344CB8AC3E}">
        <p14:creationId xmlns:p14="http://schemas.microsoft.com/office/powerpoint/2010/main" val="28423264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62D30"/>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BE4FCA7-DBAB-E54A-8267-08B639EC81F3}"/>
              </a:ext>
            </a:extLst>
          </p:cNvPr>
          <p:cNvSpPr>
            <a:spLocks noGrp="1"/>
          </p:cNvSpPr>
          <p:nvPr>
            <p:ph type="title"/>
          </p:nvPr>
        </p:nvSpPr>
        <p:spPr>
          <a:xfrm>
            <a:off x="0" y="445025"/>
            <a:ext cx="8832300" cy="572700"/>
          </a:xfrm>
          <a:solidFill>
            <a:srgbClr val="AADEE8"/>
          </a:solidFill>
          <a:ln>
            <a:solidFill>
              <a:srgbClr val="AADEE8"/>
            </a:solidFill>
          </a:ln>
        </p:spPr>
        <p:txBody>
          <a:bodyPr>
            <a:normAutofit/>
          </a:bodyPr>
          <a:lstStyle/>
          <a:p>
            <a:r>
              <a:rPr lang="nb-NO" sz="2400" dirty="0">
                <a:solidFill>
                  <a:srgbClr val="162D30"/>
                </a:solidFill>
                <a:latin typeface="Gill Sans MT" panose="020B0502020104020203" pitchFamily="34" charset="77"/>
              </a:rPr>
              <a:t>Mulighetskart </a:t>
            </a:r>
          </a:p>
        </p:txBody>
      </p:sp>
      <p:sp>
        <p:nvSpPr>
          <p:cNvPr id="4" name="Ellipse 3">
            <a:extLst>
              <a:ext uri="{FF2B5EF4-FFF2-40B4-BE49-F238E27FC236}">
                <a16:creationId xmlns:a16="http://schemas.microsoft.com/office/drawing/2014/main" id="{82FD1066-F6A7-AA4D-A7DF-087602949B29}"/>
              </a:ext>
            </a:extLst>
          </p:cNvPr>
          <p:cNvSpPr/>
          <p:nvPr/>
        </p:nvSpPr>
        <p:spPr>
          <a:xfrm>
            <a:off x="2806910" y="57762"/>
            <a:ext cx="2939372" cy="1540529"/>
          </a:xfrm>
          <a:prstGeom prst="ellipse">
            <a:avLst/>
          </a:prstGeom>
          <a:solidFill>
            <a:srgbClr val="AADEE8"/>
          </a:solidFill>
          <a:ln>
            <a:solidFill>
              <a:srgbClr val="AADE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rgbClr val="162D30"/>
                </a:solidFill>
                <a:latin typeface="Gill Sans MT" panose="020B0502020104020203" pitchFamily="34" charset="77"/>
              </a:rPr>
              <a:t>Et yrke innenfor restaurant- og </a:t>
            </a:r>
            <a:r>
              <a:rPr lang="nb-NO" dirty="0" err="1">
                <a:solidFill>
                  <a:srgbClr val="162D30"/>
                </a:solidFill>
                <a:latin typeface="Gill Sans MT" panose="020B0502020104020203" pitchFamily="34" charset="77"/>
              </a:rPr>
              <a:t>matfag</a:t>
            </a:r>
            <a:r>
              <a:rPr lang="nb-NO" dirty="0">
                <a:solidFill>
                  <a:srgbClr val="162D30"/>
                </a:solidFill>
                <a:latin typeface="Gill Sans MT" panose="020B0502020104020203" pitchFamily="34" charset="77"/>
              </a:rPr>
              <a:t> eller sjømatnæringen du syntes virker interessant</a:t>
            </a:r>
          </a:p>
        </p:txBody>
      </p:sp>
      <p:sp>
        <p:nvSpPr>
          <p:cNvPr id="5" name="Rektangel 4">
            <a:extLst>
              <a:ext uri="{FF2B5EF4-FFF2-40B4-BE49-F238E27FC236}">
                <a16:creationId xmlns:a16="http://schemas.microsoft.com/office/drawing/2014/main" id="{0A1474B7-F795-084D-8EE9-7F0C0F7C7D74}"/>
              </a:ext>
            </a:extLst>
          </p:cNvPr>
          <p:cNvSpPr/>
          <p:nvPr/>
        </p:nvSpPr>
        <p:spPr>
          <a:xfrm>
            <a:off x="1174282" y="1790066"/>
            <a:ext cx="914400" cy="914400"/>
          </a:xfrm>
          <a:prstGeom prst="rect">
            <a:avLst/>
          </a:prstGeom>
          <a:solidFill>
            <a:srgbClr val="AADEE8"/>
          </a:solidFill>
          <a:ln>
            <a:solidFill>
              <a:srgbClr val="AADE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solidFill>
                <a:srgbClr val="162D30"/>
              </a:solidFill>
            </a:endParaRPr>
          </a:p>
        </p:txBody>
      </p:sp>
      <p:sp>
        <p:nvSpPr>
          <p:cNvPr id="6" name="Rektangel 5">
            <a:extLst>
              <a:ext uri="{FF2B5EF4-FFF2-40B4-BE49-F238E27FC236}">
                <a16:creationId xmlns:a16="http://schemas.microsoft.com/office/drawing/2014/main" id="{A9FD89B8-2F64-4D42-8C5B-209BA72CA63B}"/>
              </a:ext>
            </a:extLst>
          </p:cNvPr>
          <p:cNvSpPr/>
          <p:nvPr/>
        </p:nvSpPr>
        <p:spPr>
          <a:xfrm>
            <a:off x="2535656" y="1781224"/>
            <a:ext cx="914400" cy="914400"/>
          </a:xfrm>
          <a:prstGeom prst="rect">
            <a:avLst/>
          </a:prstGeom>
          <a:solidFill>
            <a:srgbClr val="AADEE8"/>
          </a:solidFill>
          <a:ln>
            <a:solidFill>
              <a:srgbClr val="AADE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rgbClr val="162D30"/>
              </a:solidFill>
            </a:endParaRPr>
          </a:p>
        </p:txBody>
      </p:sp>
      <p:sp>
        <p:nvSpPr>
          <p:cNvPr id="7" name="Rektangel 6">
            <a:extLst>
              <a:ext uri="{FF2B5EF4-FFF2-40B4-BE49-F238E27FC236}">
                <a16:creationId xmlns:a16="http://schemas.microsoft.com/office/drawing/2014/main" id="{CB04B481-5728-9C47-A4AD-1650BF8A4A6E}"/>
              </a:ext>
            </a:extLst>
          </p:cNvPr>
          <p:cNvSpPr/>
          <p:nvPr/>
        </p:nvSpPr>
        <p:spPr>
          <a:xfrm>
            <a:off x="5083653" y="1799841"/>
            <a:ext cx="914400" cy="914400"/>
          </a:xfrm>
          <a:prstGeom prst="rect">
            <a:avLst/>
          </a:prstGeom>
          <a:solidFill>
            <a:srgbClr val="AADEE8"/>
          </a:solidFill>
          <a:ln>
            <a:solidFill>
              <a:srgbClr val="AADE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rgbClr val="162D30"/>
              </a:solidFill>
            </a:endParaRPr>
          </a:p>
        </p:txBody>
      </p:sp>
      <p:sp>
        <p:nvSpPr>
          <p:cNvPr id="8" name="Rektangel 7">
            <a:extLst>
              <a:ext uri="{FF2B5EF4-FFF2-40B4-BE49-F238E27FC236}">
                <a16:creationId xmlns:a16="http://schemas.microsoft.com/office/drawing/2014/main" id="{4A9133E2-B952-A248-904B-FBD02B0EADC3}"/>
              </a:ext>
            </a:extLst>
          </p:cNvPr>
          <p:cNvSpPr/>
          <p:nvPr/>
        </p:nvSpPr>
        <p:spPr>
          <a:xfrm>
            <a:off x="6377995" y="1781224"/>
            <a:ext cx="914400" cy="914400"/>
          </a:xfrm>
          <a:prstGeom prst="rect">
            <a:avLst/>
          </a:prstGeom>
          <a:solidFill>
            <a:srgbClr val="AADEE8"/>
          </a:solidFill>
          <a:ln>
            <a:solidFill>
              <a:srgbClr val="AADE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rgbClr val="162D30"/>
              </a:solidFill>
            </a:endParaRPr>
          </a:p>
        </p:txBody>
      </p:sp>
      <p:sp>
        <p:nvSpPr>
          <p:cNvPr id="15" name="Terminator 14">
            <a:extLst>
              <a:ext uri="{FF2B5EF4-FFF2-40B4-BE49-F238E27FC236}">
                <a16:creationId xmlns:a16="http://schemas.microsoft.com/office/drawing/2014/main" id="{6BE56311-9D35-3547-A4E6-F442372F98B0}"/>
              </a:ext>
            </a:extLst>
          </p:cNvPr>
          <p:cNvSpPr/>
          <p:nvPr/>
        </p:nvSpPr>
        <p:spPr>
          <a:xfrm>
            <a:off x="2512163" y="2913191"/>
            <a:ext cx="1087655" cy="733124"/>
          </a:xfrm>
          <a:prstGeom prst="flowChartTerminator">
            <a:avLst/>
          </a:prstGeom>
          <a:solidFill>
            <a:srgbClr val="AADEE8"/>
          </a:solidFill>
          <a:ln>
            <a:solidFill>
              <a:srgbClr val="AADE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solidFill>
                <a:srgbClr val="162D30"/>
              </a:solidFill>
            </a:endParaRPr>
          </a:p>
        </p:txBody>
      </p:sp>
      <p:sp>
        <p:nvSpPr>
          <p:cNvPr id="16" name="Terminator 15">
            <a:extLst>
              <a:ext uri="{FF2B5EF4-FFF2-40B4-BE49-F238E27FC236}">
                <a16:creationId xmlns:a16="http://schemas.microsoft.com/office/drawing/2014/main" id="{DF00AAE8-5170-EC47-ABD8-4114AB07B1D5}"/>
              </a:ext>
            </a:extLst>
          </p:cNvPr>
          <p:cNvSpPr/>
          <p:nvPr/>
        </p:nvSpPr>
        <p:spPr>
          <a:xfrm>
            <a:off x="84981" y="2913191"/>
            <a:ext cx="1087655" cy="733124"/>
          </a:xfrm>
          <a:prstGeom prst="flowChartTerminator">
            <a:avLst/>
          </a:prstGeom>
          <a:solidFill>
            <a:srgbClr val="AADEE8"/>
          </a:solidFill>
          <a:ln>
            <a:solidFill>
              <a:srgbClr val="AADE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solidFill>
                <a:srgbClr val="162D30"/>
              </a:solidFill>
            </a:endParaRPr>
          </a:p>
        </p:txBody>
      </p:sp>
      <p:sp>
        <p:nvSpPr>
          <p:cNvPr id="17" name="Terminator 16">
            <a:extLst>
              <a:ext uri="{FF2B5EF4-FFF2-40B4-BE49-F238E27FC236}">
                <a16:creationId xmlns:a16="http://schemas.microsoft.com/office/drawing/2014/main" id="{50AECAE3-C863-0D4D-BC3C-4846EED0A41C}"/>
              </a:ext>
            </a:extLst>
          </p:cNvPr>
          <p:cNvSpPr/>
          <p:nvPr/>
        </p:nvSpPr>
        <p:spPr>
          <a:xfrm>
            <a:off x="1298572" y="2913191"/>
            <a:ext cx="1087655" cy="733124"/>
          </a:xfrm>
          <a:prstGeom prst="flowChartTerminator">
            <a:avLst/>
          </a:prstGeom>
          <a:solidFill>
            <a:srgbClr val="AADEE8"/>
          </a:solidFill>
          <a:ln>
            <a:solidFill>
              <a:srgbClr val="AADE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solidFill>
                <a:srgbClr val="162D30"/>
              </a:solidFill>
            </a:endParaRPr>
          </a:p>
        </p:txBody>
      </p:sp>
      <p:sp>
        <p:nvSpPr>
          <p:cNvPr id="18" name="Terminator 17">
            <a:extLst>
              <a:ext uri="{FF2B5EF4-FFF2-40B4-BE49-F238E27FC236}">
                <a16:creationId xmlns:a16="http://schemas.microsoft.com/office/drawing/2014/main" id="{E9516BE3-925C-2246-9224-891008383A15}"/>
              </a:ext>
            </a:extLst>
          </p:cNvPr>
          <p:cNvSpPr/>
          <p:nvPr/>
        </p:nvSpPr>
        <p:spPr>
          <a:xfrm>
            <a:off x="3819394" y="2981381"/>
            <a:ext cx="1087655" cy="733124"/>
          </a:xfrm>
          <a:prstGeom prst="flowChartTerminator">
            <a:avLst/>
          </a:prstGeom>
          <a:solidFill>
            <a:srgbClr val="AADEE8"/>
          </a:solidFill>
          <a:ln>
            <a:solidFill>
              <a:srgbClr val="AADE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rgbClr val="162D30"/>
                </a:solidFill>
                <a:latin typeface="Gill Sans MT" panose="020B0502020104020203" pitchFamily="34" charset="77"/>
              </a:rPr>
              <a:t>Aktuelle yrker </a:t>
            </a:r>
          </a:p>
        </p:txBody>
      </p:sp>
      <p:sp>
        <p:nvSpPr>
          <p:cNvPr id="19" name="Terminator 18">
            <a:extLst>
              <a:ext uri="{FF2B5EF4-FFF2-40B4-BE49-F238E27FC236}">
                <a16:creationId xmlns:a16="http://schemas.microsoft.com/office/drawing/2014/main" id="{DFB2DD1E-9D65-804C-BC94-8FF32E2A546A}"/>
              </a:ext>
            </a:extLst>
          </p:cNvPr>
          <p:cNvSpPr/>
          <p:nvPr/>
        </p:nvSpPr>
        <p:spPr>
          <a:xfrm>
            <a:off x="5025484" y="2913191"/>
            <a:ext cx="1087655" cy="733124"/>
          </a:xfrm>
          <a:prstGeom prst="flowChartTerminator">
            <a:avLst/>
          </a:prstGeom>
          <a:solidFill>
            <a:srgbClr val="AADEE8"/>
          </a:solidFill>
          <a:ln>
            <a:solidFill>
              <a:srgbClr val="AADE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solidFill>
                <a:srgbClr val="162D30"/>
              </a:solidFill>
            </a:endParaRPr>
          </a:p>
        </p:txBody>
      </p:sp>
      <p:sp>
        <p:nvSpPr>
          <p:cNvPr id="20" name="Terminator 19">
            <a:extLst>
              <a:ext uri="{FF2B5EF4-FFF2-40B4-BE49-F238E27FC236}">
                <a16:creationId xmlns:a16="http://schemas.microsoft.com/office/drawing/2014/main" id="{78040E89-60D8-7145-885B-42C86F1B782C}"/>
              </a:ext>
            </a:extLst>
          </p:cNvPr>
          <p:cNvSpPr/>
          <p:nvPr/>
        </p:nvSpPr>
        <p:spPr>
          <a:xfrm>
            <a:off x="6238102" y="2913191"/>
            <a:ext cx="1087655" cy="733124"/>
          </a:xfrm>
          <a:prstGeom prst="flowChartTerminator">
            <a:avLst/>
          </a:prstGeom>
          <a:solidFill>
            <a:srgbClr val="AADEE8"/>
          </a:solidFill>
          <a:ln>
            <a:solidFill>
              <a:srgbClr val="AADE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solidFill>
                <a:srgbClr val="162D30"/>
              </a:solidFill>
            </a:endParaRPr>
          </a:p>
        </p:txBody>
      </p:sp>
      <p:sp>
        <p:nvSpPr>
          <p:cNvPr id="21" name="Terminator 20">
            <a:extLst>
              <a:ext uri="{FF2B5EF4-FFF2-40B4-BE49-F238E27FC236}">
                <a16:creationId xmlns:a16="http://schemas.microsoft.com/office/drawing/2014/main" id="{6F5EA07E-657D-5A44-8224-B79ADF7C1777}"/>
              </a:ext>
            </a:extLst>
          </p:cNvPr>
          <p:cNvSpPr/>
          <p:nvPr/>
        </p:nvSpPr>
        <p:spPr>
          <a:xfrm>
            <a:off x="7450720" y="2913191"/>
            <a:ext cx="1087655" cy="733124"/>
          </a:xfrm>
          <a:prstGeom prst="flowChartTerminator">
            <a:avLst/>
          </a:prstGeom>
          <a:solidFill>
            <a:srgbClr val="AADEE8"/>
          </a:solidFill>
          <a:ln>
            <a:solidFill>
              <a:srgbClr val="AADE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solidFill>
                <a:srgbClr val="162D30"/>
              </a:solidFill>
            </a:endParaRPr>
          </a:p>
        </p:txBody>
      </p:sp>
      <p:sp>
        <p:nvSpPr>
          <p:cNvPr id="24" name="Rektangel 23">
            <a:extLst>
              <a:ext uri="{FF2B5EF4-FFF2-40B4-BE49-F238E27FC236}">
                <a16:creationId xmlns:a16="http://schemas.microsoft.com/office/drawing/2014/main" id="{D5D5EE2D-A4C5-4546-8EE2-5BB5FB5D67A7}"/>
              </a:ext>
            </a:extLst>
          </p:cNvPr>
          <p:cNvSpPr/>
          <p:nvPr/>
        </p:nvSpPr>
        <p:spPr>
          <a:xfrm>
            <a:off x="339201" y="3994483"/>
            <a:ext cx="868739" cy="1010653"/>
          </a:xfrm>
          <a:prstGeom prst="rect">
            <a:avLst/>
          </a:prstGeom>
          <a:solidFill>
            <a:srgbClr val="AADEE8"/>
          </a:solidFill>
          <a:ln>
            <a:solidFill>
              <a:srgbClr val="AADE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rgbClr val="162D30"/>
              </a:solidFill>
            </a:endParaRPr>
          </a:p>
        </p:txBody>
      </p:sp>
      <p:sp>
        <p:nvSpPr>
          <p:cNvPr id="25" name="Rektangel 24">
            <a:extLst>
              <a:ext uri="{FF2B5EF4-FFF2-40B4-BE49-F238E27FC236}">
                <a16:creationId xmlns:a16="http://schemas.microsoft.com/office/drawing/2014/main" id="{B4AFDC41-8AA8-7640-B594-19C2637FC522}"/>
              </a:ext>
            </a:extLst>
          </p:cNvPr>
          <p:cNvSpPr/>
          <p:nvPr/>
        </p:nvSpPr>
        <p:spPr>
          <a:xfrm>
            <a:off x="1535140" y="4010524"/>
            <a:ext cx="868739" cy="1010653"/>
          </a:xfrm>
          <a:prstGeom prst="rect">
            <a:avLst/>
          </a:prstGeom>
          <a:solidFill>
            <a:srgbClr val="AADEE8"/>
          </a:solidFill>
          <a:ln>
            <a:solidFill>
              <a:srgbClr val="AADE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rgbClr val="162D30"/>
              </a:solidFill>
            </a:endParaRPr>
          </a:p>
        </p:txBody>
      </p:sp>
      <p:sp>
        <p:nvSpPr>
          <p:cNvPr id="26" name="Rektangel 25">
            <a:extLst>
              <a:ext uri="{FF2B5EF4-FFF2-40B4-BE49-F238E27FC236}">
                <a16:creationId xmlns:a16="http://schemas.microsoft.com/office/drawing/2014/main" id="{223FDE67-B751-004B-AC94-0AC76098CAB4}"/>
              </a:ext>
            </a:extLst>
          </p:cNvPr>
          <p:cNvSpPr/>
          <p:nvPr/>
        </p:nvSpPr>
        <p:spPr>
          <a:xfrm>
            <a:off x="2731079" y="4010524"/>
            <a:ext cx="868739" cy="1010653"/>
          </a:xfrm>
          <a:prstGeom prst="rect">
            <a:avLst/>
          </a:prstGeom>
          <a:solidFill>
            <a:srgbClr val="AADEE8"/>
          </a:solidFill>
          <a:ln>
            <a:solidFill>
              <a:srgbClr val="AADE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rgbClr val="162D30"/>
              </a:solidFill>
            </a:endParaRPr>
          </a:p>
        </p:txBody>
      </p:sp>
      <p:sp>
        <p:nvSpPr>
          <p:cNvPr id="27" name="Rektangel 26">
            <a:extLst>
              <a:ext uri="{FF2B5EF4-FFF2-40B4-BE49-F238E27FC236}">
                <a16:creationId xmlns:a16="http://schemas.microsoft.com/office/drawing/2014/main" id="{7FF0DA4B-1B02-8242-8AF2-1E71446D920B}"/>
              </a:ext>
            </a:extLst>
          </p:cNvPr>
          <p:cNvSpPr/>
          <p:nvPr/>
        </p:nvSpPr>
        <p:spPr>
          <a:xfrm>
            <a:off x="3819394" y="3994483"/>
            <a:ext cx="1162924" cy="1010653"/>
          </a:xfrm>
          <a:prstGeom prst="rect">
            <a:avLst/>
          </a:prstGeom>
          <a:solidFill>
            <a:srgbClr val="AADEE8"/>
          </a:solidFill>
          <a:ln>
            <a:solidFill>
              <a:srgbClr val="AADE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solidFill>
                  <a:srgbClr val="162D30"/>
                </a:solidFill>
                <a:latin typeface="Gill Sans MT" panose="020B0502020104020203" pitchFamily="34" charset="77"/>
              </a:rPr>
              <a:t>Egenskaper</a:t>
            </a:r>
          </a:p>
        </p:txBody>
      </p:sp>
      <p:sp>
        <p:nvSpPr>
          <p:cNvPr id="28" name="Rektangel 27">
            <a:extLst>
              <a:ext uri="{FF2B5EF4-FFF2-40B4-BE49-F238E27FC236}">
                <a16:creationId xmlns:a16="http://schemas.microsoft.com/office/drawing/2014/main" id="{01D3A725-3107-0E4E-8D12-C6AFFB54F61B}"/>
              </a:ext>
            </a:extLst>
          </p:cNvPr>
          <p:cNvSpPr/>
          <p:nvPr/>
        </p:nvSpPr>
        <p:spPr>
          <a:xfrm>
            <a:off x="5227717" y="3981648"/>
            <a:ext cx="868739" cy="1010653"/>
          </a:xfrm>
          <a:prstGeom prst="rect">
            <a:avLst/>
          </a:prstGeom>
          <a:solidFill>
            <a:srgbClr val="AADEE8"/>
          </a:solidFill>
          <a:ln>
            <a:solidFill>
              <a:srgbClr val="AADE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rgbClr val="162D30"/>
              </a:solidFill>
            </a:endParaRPr>
          </a:p>
        </p:txBody>
      </p:sp>
      <p:sp>
        <p:nvSpPr>
          <p:cNvPr id="29" name="Rektangel 28">
            <a:extLst>
              <a:ext uri="{FF2B5EF4-FFF2-40B4-BE49-F238E27FC236}">
                <a16:creationId xmlns:a16="http://schemas.microsoft.com/office/drawing/2014/main" id="{5B15F8E0-1D32-C44E-94C9-6A5B7043D08F}"/>
              </a:ext>
            </a:extLst>
          </p:cNvPr>
          <p:cNvSpPr/>
          <p:nvPr/>
        </p:nvSpPr>
        <p:spPr>
          <a:xfrm>
            <a:off x="6423656" y="3981647"/>
            <a:ext cx="868739" cy="1010653"/>
          </a:xfrm>
          <a:prstGeom prst="rect">
            <a:avLst/>
          </a:prstGeom>
          <a:solidFill>
            <a:srgbClr val="AADEE8"/>
          </a:solidFill>
          <a:ln>
            <a:solidFill>
              <a:srgbClr val="AADE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rgbClr val="162D30"/>
              </a:solidFill>
            </a:endParaRPr>
          </a:p>
        </p:txBody>
      </p:sp>
      <p:sp>
        <p:nvSpPr>
          <p:cNvPr id="30" name="Rektangel 29">
            <a:extLst>
              <a:ext uri="{FF2B5EF4-FFF2-40B4-BE49-F238E27FC236}">
                <a16:creationId xmlns:a16="http://schemas.microsoft.com/office/drawing/2014/main" id="{7D8A73FC-5B9C-8346-98B7-113273663E12}"/>
              </a:ext>
            </a:extLst>
          </p:cNvPr>
          <p:cNvSpPr/>
          <p:nvPr/>
        </p:nvSpPr>
        <p:spPr>
          <a:xfrm>
            <a:off x="7684447" y="3981646"/>
            <a:ext cx="868739" cy="1010653"/>
          </a:xfrm>
          <a:prstGeom prst="rect">
            <a:avLst/>
          </a:prstGeom>
          <a:solidFill>
            <a:srgbClr val="AADEE8"/>
          </a:solidFill>
          <a:ln>
            <a:solidFill>
              <a:srgbClr val="AADE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rgbClr val="162D30"/>
              </a:solidFill>
            </a:endParaRPr>
          </a:p>
        </p:txBody>
      </p:sp>
      <p:sp>
        <p:nvSpPr>
          <p:cNvPr id="32" name="Rektangel 31">
            <a:extLst>
              <a:ext uri="{FF2B5EF4-FFF2-40B4-BE49-F238E27FC236}">
                <a16:creationId xmlns:a16="http://schemas.microsoft.com/office/drawing/2014/main" id="{3546AA45-5703-174D-8106-817EF6B9AF8B}"/>
              </a:ext>
            </a:extLst>
          </p:cNvPr>
          <p:cNvSpPr/>
          <p:nvPr/>
        </p:nvSpPr>
        <p:spPr>
          <a:xfrm>
            <a:off x="3819393" y="1799841"/>
            <a:ext cx="1087655" cy="914400"/>
          </a:xfrm>
          <a:prstGeom prst="rect">
            <a:avLst/>
          </a:prstGeom>
          <a:solidFill>
            <a:srgbClr val="AADEE8"/>
          </a:solidFill>
          <a:ln>
            <a:solidFill>
              <a:srgbClr val="AADE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solidFill>
                  <a:srgbClr val="162D30"/>
                </a:solidFill>
                <a:latin typeface="Gill Sans MT" panose="020B0502020104020203" pitchFamily="34" charset="77"/>
              </a:rPr>
              <a:t>Hvorfor interessant? </a:t>
            </a:r>
          </a:p>
          <a:p>
            <a:pPr algn="ctr"/>
            <a:endParaRPr lang="nb-NO" sz="1200" dirty="0">
              <a:solidFill>
                <a:srgbClr val="162D30"/>
              </a:solidFill>
              <a:latin typeface="Gill Sans MT" panose="020B0502020104020203" pitchFamily="34" charset="77"/>
            </a:endParaRPr>
          </a:p>
        </p:txBody>
      </p:sp>
      <p:sp>
        <p:nvSpPr>
          <p:cNvPr id="3" name="TekstSylinder 2">
            <a:extLst>
              <a:ext uri="{FF2B5EF4-FFF2-40B4-BE49-F238E27FC236}">
                <a16:creationId xmlns:a16="http://schemas.microsoft.com/office/drawing/2014/main" id="{AFF0812F-B8CE-6C46-879A-85D11E0EF387}"/>
              </a:ext>
            </a:extLst>
          </p:cNvPr>
          <p:cNvSpPr txBox="1"/>
          <p:nvPr/>
        </p:nvSpPr>
        <p:spPr>
          <a:xfrm>
            <a:off x="5858359" y="557939"/>
            <a:ext cx="2913682" cy="307777"/>
          </a:xfrm>
          <a:prstGeom prst="rect">
            <a:avLst/>
          </a:prstGeom>
          <a:noFill/>
        </p:spPr>
        <p:txBody>
          <a:bodyPr wrap="square" rtlCol="0">
            <a:spAutoFit/>
          </a:bodyPr>
          <a:lstStyle/>
          <a:p>
            <a:r>
              <a:rPr lang="nb-NO" dirty="0">
                <a:latin typeface="Gill Sans MT" panose="020B0502020104020203" pitchFamily="34" charset="77"/>
              </a:rPr>
              <a:t>Yrke: </a:t>
            </a:r>
          </a:p>
        </p:txBody>
      </p:sp>
      <p:pic>
        <p:nvPicPr>
          <p:cNvPr id="31" name="Bilde 30">
            <a:extLst>
              <a:ext uri="{FF2B5EF4-FFF2-40B4-BE49-F238E27FC236}">
                <a16:creationId xmlns:a16="http://schemas.microsoft.com/office/drawing/2014/main" id="{9AF05D06-5ABA-B948-9AC4-D5B0CC906FA1}"/>
              </a:ext>
            </a:extLst>
          </p:cNvPr>
          <p:cNvPicPr>
            <a:picLocks noChangeAspect="1"/>
          </p:cNvPicPr>
          <p:nvPr/>
        </p:nvPicPr>
        <p:blipFill>
          <a:blip r:embed="rId2"/>
          <a:stretch>
            <a:fillRect/>
          </a:stretch>
        </p:blipFill>
        <p:spPr>
          <a:xfrm>
            <a:off x="8248650" y="-65287"/>
            <a:ext cx="895350" cy="895350"/>
          </a:xfrm>
          <a:prstGeom prst="rect">
            <a:avLst/>
          </a:prstGeom>
        </p:spPr>
      </p:pic>
    </p:spTree>
    <p:extLst>
      <p:ext uri="{BB962C8B-B14F-4D97-AF65-F5344CB8AC3E}">
        <p14:creationId xmlns:p14="http://schemas.microsoft.com/office/powerpoint/2010/main" val="170070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EEDE8"/>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91EFD5C-71B1-D44D-8479-56DA48828522}"/>
              </a:ext>
            </a:extLst>
          </p:cNvPr>
          <p:cNvSpPr>
            <a:spLocks noGrp="1"/>
          </p:cNvSpPr>
          <p:nvPr>
            <p:ph type="title"/>
          </p:nvPr>
        </p:nvSpPr>
        <p:spPr>
          <a:xfrm>
            <a:off x="311700" y="233674"/>
            <a:ext cx="8520600" cy="572700"/>
          </a:xfrm>
          <a:solidFill>
            <a:srgbClr val="DEEDE8"/>
          </a:solidFill>
        </p:spPr>
        <p:txBody>
          <a:bodyPr>
            <a:noAutofit/>
          </a:bodyPr>
          <a:lstStyle/>
          <a:p>
            <a:r>
              <a:rPr lang="nb-NO" sz="4800" dirty="0">
                <a:solidFill>
                  <a:srgbClr val="1B373C"/>
                </a:solidFill>
                <a:latin typeface="Gill Sans MT" panose="020B0502020104020203" pitchFamily="34" charset="77"/>
              </a:rPr>
              <a:t>Den store sjømataksjonen</a:t>
            </a:r>
          </a:p>
        </p:txBody>
      </p:sp>
      <p:sp>
        <p:nvSpPr>
          <p:cNvPr id="3" name="Plassholder for tekst 2">
            <a:extLst>
              <a:ext uri="{FF2B5EF4-FFF2-40B4-BE49-F238E27FC236}">
                <a16:creationId xmlns:a16="http://schemas.microsoft.com/office/drawing/2014/main" id="{6801F5BC-7762-8E40-A940-07926A725939}"/>
              </a:ext>
            </a:extLst>
          </p:cNvPr>
          <p:cNvSpPr>
            <a:spLocks noGrp="1"/>
          </p:cNvSpPr>
          <p:nvPr>
            <p:ph type="body" idx="1"/>
          </p:nvPr>
        </p:nvSpPr>
        <p:spPr>
          <a:solidFill>
            <a:srgbClr val="DEEDE8"/>
          </a:solidFill>
        </p:spPr>
        <p:txBody>
          <a:bodyPr/>
          <a:lstStyle/>
          <a:p>
            <a:r>
              <a:rPr lang="nb-NO" dirty="0">
                <a:solidFill>
                  <a:srgbClr val="1B373C"/>
                </a:solidFill>
                <a:latin typeface="Gill Sans MT" panose="020B0502020104020203" pitchFamily="34" charset="77"/>
              </a:rPr>
              <a:t>Hva kan dere gjøre hjemme for å spise mer sjømat? </a:t>
            </a:r>
          </a:p>
          <a:p>
            <a:r>
              <a:rPr lang="nb-NO" dirty="0">
                <a:solidFill>
                  <a:srgbClr val="1B373C"/>
                </a:solidFill>
                <a:latin typeface="Gill Sans MT" panose="020B0502020104020203" pitchFamily="34" charset="77"/>
              </a:rPr>
              <a:t>Sammen med familien din, skal dere lage aksjonspunkter som du tar med deg på skolen. </a:t>
            </a:r>
          </a:p>
          <a:p>
            <a:r>
              <a:rPr lang="nb-NO" dirty="0">
                <a:solidFill>
                  <a:srgbClr val="1B373C"/>
                </a:solidFill>
                <a:latin typeface="Gill Sans MT" panose="020B0502020104020203" pitchFamily="34" charset="77"/>
              </a:rPr>
              <a:t>Klassen skal i fellesskap plukke ut sine 5-10 beste punkter. </a:t>
            </a:r>
          </a:p>
          <a:p>
            <a:r>
              <a:rPr lang="nb-NO" dirty="0">
                <a:solidFill>
                  <a:srgbClr val="1B373C"/>
                </a:solidFill>
                <a:latin typeface="Gill Sans MT" panose="020B0502020104020203" pitchFamily="34" charset="77"/>
              </a:rPr>
              <a:t>De klassene med de beste aksjonspunktene deltar i konkurransen «sjømatdag ute i felten» </a:t>
            </a:r>
          </a:p>
          <a:p>
            <a:pPr marL="114300" indent="0">
              <a:buNone/>
            </a:pPr>
            <a:endParaRPr lang="nb-NO" dirty="0">
              <a:solidFill>
                <a:srgbClr val="1B373C"/>
              </a:solidFill>
              <a:latin typeface="Gill Sans MT" panose="020B0502020104020203" pitchFamily="34" charset="77"/>
            </a:endParaRPr>
          </a:p>
          <a:p>
            <a:pPr marL="114300" indent="0">
              <a:buNone/>
            </a:pPr>
            <a:r>
              <a:rPr lang="nb-NO" dirty="0">
                <a:solidFill>
                  <a:srgbClr val="1B373C"/>
                </a:solidFill>
                <a:latin typeface="Gill Sans MT" panose="020B0502020104020203" pitchFamily="34" charset="77"/>
              </a:rPr>
              <a:t>Vil du delta i familiekonkurransen også? Du får med deg informasjon hjem når vi er på besøk hos dere på skolen </a:t>
            </a:r>
            <a:r>
              <a:rPr lang="nb-NO" dirty="0">
                <a:solidFill>
                  <a:srgbClr val="1B373C"/>
                </a:solidFill>
                <a:latin typeface="Gill Sans MT" panose="020B0502020104020203" pitchFamily="34" charset="77"/>
                <a:sym typeface="Wingdings" pitchFamily="2" charset="2"/>
              </a:rPr>
              <a:t> </a:t>
            </a:r>
            <a:endParaRPr lang="nb-NO" dirty="0">
              <a:solidFill>
                <a:srgbClr val="1B373C"/>
              </a:solidFill>
              <a:latin typeface="Gill Sans MT" panose="020B0502020104020203" pitchFamily="34" charset="77"/>
            </a:endParaRPr>
          </a:p>
          <a:p>
            <a:endParaRPr lang="nb-NO" dirty="0">
              <a:solidFill>
                <a:srgbClr val="1B373C"/>
              </a:solidFill>
              <a:latin typeface="Gill Sans MT" panose="020B0502020104020203" pitchFamily="34" charset="77"/>
            </a:endParaRPr>
          </a:p>
        </p:txBody>
      </p:sp>
      <p:pic>
        <p:nvPicPr>
          <p:cNvPr id="4" name="Bilde 3">
            <a:extLst>
              <a:ext uri="{FF2B5EF4-FFF2-40B4-BE49-F238E27FC236}">
                <a16:creationId xmlns:a16="http://schemas.microsoft.com/office/drawing/2014/main" id="{6507E242-976F-D642-A04E-1190D20BFB2E}"/>
              </a:ext>
            </a:extLst>
          </p:cNvPr>
          <p:cNvPicPr>
            <a:picLocks noChangeAspect="1"/>
          </p:cNvPicPr>
          <p:nvPr/>
        </p:nvPicPr>
        <p:blipFill>
          <a:blip r:embed="rId3"/>
          <a:stretch>
            <a:fillRect/>
          </a:stretch>
        </p:blipFill>
        <p:spPr>
          <a:xfrm>
            <a:off x="8248650" y="-65287"/>
            <a:ext cx="895350" cy="895350"/>
          </a:xfrm>
          <a:prstGeom prst="rect">
            <a:avLst/>
          </a:prstGeom>
        </p:spPr>
      </p:pic>
      <p:pic>
        <p:nvPicPr>
          <p:cNvPr id="6" name="Bilde 5">
            <a:hlinkClick r:id="rId4" action="ppaction://hlinksldjump"/>
            <a:extLst>
              <a:ext uri="{FF2B5EF4-FFF2-40B4-BE49-F238E27FC236}">
                <a16:creationId xmlns:a16="http://schemas.microsoft.com/office/drawing/2014/main" id="{B36FD82A-6657-2F49-A007-35FB094D9040}"/>
              </a:ext>
            </a:extLst>
          </p:cNvPr>
          <p:cNvPicPr>
            <a:picLocks noChangeAspect="1"/>
          </p:cNvPicPr>
          <p:nvPr/>
        </p:nvPicPr>
        <p:blipFill>
          <a:blip r:embed="rId5"/>
          <a:stretch>
            <a:fillRect/>
          </a:stretch>
        </p:blipFill>
        <p:spPr>
          <a:xfrm>
            <a:off x="8066149" y="4688378"/>
            <a:ext cx="961472" cy="329004"/>
          </a:xfrm>
          <a:prstGeom prst="rect">
            <a:avLst/>
          </a:prstGeom>
        </p:spPr>
      </p:pic>
    </p:spTree>
    <p:extLst>
      <p:ext uri="{BB962C8B-B14F-4D97-AF65-F5344CB8AC3E}">
        <p14:creationId xmlns:p14="http://schemas.microsoft.com/office/powerpoint/2010/main" val="30524829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EEDE8"/>
        </a:solidFill>
        <a:effectLst/>
      </p:bgPr>
    </p:bg>
    <p:spTree>
      <p:nvGrpSpPr>
        <p:cNvPr id="1" name="Shape 222"/>
        <p:cNvGrpSpPr/>
        <p:nvPr/>
      </p:nvGrpSpPr>
      <p:grpSpPr>
        <a:xfrm>
          <a:off x="0" y="0"/>
          <a:ext cx="0" cy="0"/>
          <a:chOff x="0" y="0"/>
          <a:chExt cx="0" cy="0"/>
        </a:xfrm>
      </p:grpSpPr>
      <p:sp>
        <p:nvSpPr>
          <p:cNvPr id="223" name="Google Shape;223;p27"/>
          <p:cNvSpPr txBox="1"/>
          <p:nvPr/>
        </p:nvSpPr>
        <p:spPr>
          <a:xfrm>
            <a:off x="127600" y="127575"/>
            <a:ext cx="6049916" cy="9232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4800" dirty="0">
                <a:solidFill>
                  <a:srgbClr val="1B373C"/>
                </a:solidFill>
                <a:latin typeface="Gill Sans MT" panose="020B0502020104020203" pitchFamily="34" charset="77"/>
                <a:ea typeface="Londrina Shadow"/>
                <a:cs typeface="Londrina Shadow"/>
                <a:sym typeface="Londrina Shadow"/>
              </a:rPr>
              <a:t>Egenvurdering</a:t>
            </a:r>
            <a:endParaRPr sz="4800" dirty="0">
              <a:solidFill>
                <a:srgbClr val="1B373C"/>
              </a:solidFill>
              <a:latin typeface="Gill Sans MT" panose="020B0502020104020203" pitchFamily="34" charset="77"/>
              <a:ea typeface="Londrina Shadow"/>
              <a:cs typeface="Londrina Shadow"/>
              <a:sym typeface="Londrina Shadow"/>
            </a:endParaRPr>
          </a:p>
        </p:txBody>
      </p:sp>
      <p:graphicFrame>
        <p:nvGraphicFramePr>
          <p:cNvPr id="224" name="Google Shape;224;p27"/>
          <p:cNvGraphicFramePr/>
          <p:nvPr/>
        </p:nvGraphicFramePr>
        <p:xfrm>
          <a:off x="285025" y="1252425"/>
          <a:ext cx="8186200" cy="3520886"/>
        </p:xfrm>
        <a:graphic>
          <a:graphicData uri="http://schemas.openxmlformats.org/drawingml/2006/table">
            <a:tbl>
              <a:tblPr>
                <a:tableStyleId>{284E427A-3D55-4303-BF80-6455036E1DE7}</a:tableStyleId>
              </a:tblPr>
              <a:tblGrid>
                <a:gridCol w="5737350">
                  <a:extLst>
                    <a:ext uri="{9D8B030D-6E8A-4147-A177-3AD203B41FA5}">
                      <a16:colId xmlns:a16="http://schemas.microsoft.com/office/drawing/2014/main" val="20000"/>
                    </a:ext>
                  </a:extLst>
                </a:gridCol>
                <a:gridCol w="848975">
                  <a:extLst>
                    <a:ext uri="{9D8B030D-6E8A-4147-A177-3AD203B41FA5}">
                      <a16:colId xmlns:a16="http://schemas.microsoft.com/office/drawing/2014/main" val="20001"/>
                    </a:ext>
                  </a:extLst>
                </a:gridCol>
                <a:gridCol w="888275">
                  <a:extLst>
                    <a:ext uri="{9D8B030D-6E8A-4147-A177-3AD203B41FA5}">
                      <a16:colId xmlns:a16="http://schemas.microsoft.com/office/drawing/2014/main" val="20002"/>
                    </a:ext>
                  </a:extLst>
                </a:gridCol>
                <a:gridCol w="711600">
                  <a:extLst>
                    <a:ext uri="{9D8B030D-6E8A-4147-A177-3AD203B41FA5}">
                      <a16:colId xmlns:a16="http://schemas.microsoft.com/office/drawing/2014/main" val="20003"/>
                    </a:ext>
                  </a:extLst>
                </a:gridCol>
              </a:tblGrid>
              <a:tr h="503546">
                <a:tc>
                  <a:txBody>
                    <a:bodyPr/>
                    <a:lstStyle/>
                    <a:p>
                      <a:pPr marL="0" lvl="0" indent="0" algn="l" rtl="0">
                        <a:spcBef>
                          <a:spcPts val="0"/>
                        </a:spcBef>
                        <a:spcAft>
                          <a:spcPts val="0"/>
                        </a:spcAft>
                        <a:buNone/>
                      </a:pPr>
                      <a:r>
                        <a:rPr lang="no" b="0" i="0" dirty="0">
                          <a:solidFill>
                            <a:srgbClr val="1B373C"/>
                          </a:solidFill>
                          <a:latin typeface="Gill Sans MT" panose="020B0502020104020203" pitchFamily="34" charset="77"/>
                          <a:sym typeface="Scope One"/>
                        </a:rPr>
                        <a:t>Sett kryss i den ruten som passer best</a:t>
                      </a:r>
                      <a:endParaRPr b="0" i="0" dirty="0">
                        <a:solidFill>
                          <a:srgbClr val="1B373C"/>
                        </a:solidFill>
                        <a:latin typeface="Gill Sans MT" panose="020B0502020104020203" pitchFamily="34" charset="77"/>
                        <a:ea typeface="Scope One"/>
                        <a:cs typeface="Scope One"/>
                        <a:sym typeface="Scope One"/>
                      </a:endParaRPr>
                    </a:p>
                  </a:txBody>
                  <a:tcPr marL="91425" marR="91425" marT="91425" marB="91425">
                    <a:solidFill>
                      <a:srgbClr val="DEEDE8"/>
                    </a:solidFill>
                  </a:tcPr>
                </a:tc>
                <a:tc>
                  <a:txBody>
                    <a:bodyPr/>
                    <a:lstStyle/>
                    <a:p>
                      <a:pPr marL="0" lvl="0" indent="0" algn="l" rtl="0">
                        <a:spcBef>
                          <a:spcPts val="0"/>
                        </a:spcBef>
                        <a:spcAft>
                          <a:spcPts val="0"/>
                        </a:spcAft>
                        <a:buNone/>
                      </a:pPr>
                      <a:r>
                        <a:rPr lang="no" b="0" i="0" dirty="0">
                          <a:solidFill>
                            <a:srgbClr val="1B373C"/>
                          </a:solidFill>
                          <a:latin typeface="Gill Sans MT" panose="020B0502020104020203" pitchFamily="34" charset="77"/>
                          <a:sym typeface="Scope One"/>
                        </a:rPr>
                        <a:t>Uenig</a:t>
                      </a:r>
                      <a:endParaRPr b="0" i="0" dirty="0">
                        <a:solidFill>
                          <a:srgbClr val="1B373C"/>
                        </a:solidFill>
                        <a:latin typeface="Gill Sans MT" panose="020B0502020104020203" pitchFamily="34" charset="77"/>
                        <a:ea typeface="Scope One"/>
                        <a:cs typeface="Scope One"/>
                        <a:sym typeface="Scope One"/>
                      </a:endParaRPr>
                    </a:p>
                  </a:txBody>
                  <a:tcPr marL="91425" marR="91425" marT="91425" marB="91425">
                    <a:solidFill>
                      <a:srgbClr val="DEEDE8"/>
                    </a:solidFill>
                  </a:tcPr>
                </a:tc>
                <a:tc>
                  <a:txBody>
                    <a:bodyPr/>
                    <a:lstStyle/>
                    <a:p>
                      <a:pPr marL="0" lvl="0" indent="0" algn="l" rtl="0">
                        <a:spcBef>
                          <a:spcPts val="0"/>
                        </a:spcBef>
                        <a:spcAft>
                          <a:spcPts val="0"/>
                        </a:spcAft>
                        <a:buNone/>
                      </a:pPr>
                      <a:r>
                        <a:rPr lang="no" sz="1100" b="0" i="0" dirty="0">
                          <a:solidFill>
                            <a:srgbClr val="1B373C"/>
                          </a:solidFill>
                          <a:latin typeface="Gill Sans MT" panose="020B0502020104020203" pitchFamily="34" charset="77"/>
                          <a:sym typeface="Scope One"/>
                        </a:rPr>
                        <a:t>Delvis enig</a:t>
                      </a:r>
                      <a:endParaRPr sz="1100" b="0" i="0" dirty="0">
                        <a:solidFill>
                          <a:srgbClr val="1B373C"/>
                        </a:solidFill>
                        <a:latin typeface="Gill Sans MT" panose="020B0502020104020203" pitchFamily="34" charset="77"/>
                        <a:ea typeface="Scope One"/>
                        <a:cs typeface="Scope One"/>
                        <a:sym typeface="Scope One"/>
                      </a:endParaRPr>
                    </a:p>
                  </a:txBody>
                  <a:tcPr marL="91425" marR="91425" marT="91425" marB="91425">
                    <a:solidFill>
                      <a:srgbClr val="DEEDE8"/>
                    </a:solidFill>
                  </a:tcPr>
                </a:tc>
                <a:tc>
                  <a:txBody>
                    <a:bodyPr/>
                    <a:lstStyle/>
                    <a:p>
                      <a:pPr marL="0" lvl="0" indent="0" algn="l" rtl="0">
                        <a:spcBef>
                          <a:spcPts val="0"/>
                        </a:spcBef>
                        <a:spcAft>
                          <a:spcPts val="0"/>
                        </a:spcAft>
                        <a:buNone/>
                      </a:pPr>
                      <a:r>
                        <a:rPr lang="no" b="0" i="0" dirty="0">
                          <a:solidFill>
                            <a:srgbClr val="1B373C"/>
                          </a:solidFill>
                          <a:latin typeface="Gill Sans MT" panose="020B0502020104020203" pitchFamily="34" charset="77"/>
                          <a:sym typeface="Scope One"/>
                        </a:rPr>
                        <a:t>Enig</a:t>
                      </a:r>
                      <a:endParaRPr b="0" i="0" dirty="0">
                        <a:solidFill>
                          <a:srgbClr val="1B373C"/>
                        </a:solidFill>
                        <a:latin typeface="Gill Sans MT" panose="020B0502020104020203" pitchFamily="34" charset="77"/>
                        <a:ea typeface="Scope One"/>
                        <a:cs typeface="Scope One"/>
                        <a:sym typeface="Scope One"/>
                      </a:endParaRPr>
                    </a:p>
                  </a:txBody>
                  <a:tcPr marL="91425" marR="91425" marT="91425" marB="91425">
                    <a:solidFill>
                      <a:srgbClr val="DEEDE8"/>
                    </a:solidFill>
                  </a:tcPr>
                </a:tc>
                <a:extLst>
                  <a:ext uri="{0D108BD9-81ED-4DB2-BD59-A6C34878D82A}">
                    <a16:rowId xmlns:a16="http://schemas.microsoft.com/office/drawing/2014/main" val="10000"/>
                  </a:ext>
                </a:extLst>
              </a:tr>
              <a:tr h="385057">
                <a:tc>
                  <a:txBody>
                    <a:bodyPr/>
                    <a:lstStyle/>
                    <a:p>
                      <a:pPr marL="0" lvl="0" indent="0" algn="l" rtl="0">
                        <a:spcBef>
                          <a:spcPts val="0"/>
                        </a:spcBef>
                        <a:spcAft>
                          <a:spcPts val="0"/>
                        </a:spcAft>
                        <a:buNone/>
                      </a:pPr>
                      <a:r>
                        <a:rPr lang="no" b="0" i="0" dirty="0">
                          <a:solidFill>
                            <a:srgbClr val="1B373C"/>
                          </a:solidFill>
                          <a:latin typeface="Gill Sans MT" panose="020B0502020104020203" pitchFamily="34" charset="77"/>
                          <a:sym typeface="Scope One"/>
                        </a:rPr>
                        <a:t>Jeg er fornøyd med arbeidet jeg har gjort</a:t>
                      </a:r>
                      <a:endParaRPr b="0" i="0" dirty="0">
                        <a:solidFill>
                          <a:srgbClr val="1B373C"/>
                        </a:solidFill>
                        <a:latin typeface="Gill Sans MT" panose="020B0502020104020203" pitchFamily="34" charset="77"/>
                        <a:ea typeface="Scope One"/>
                        <a:cs typeface="Scope One"/>
                        <a:sym typeface="Scope One"/>
                      </a:endParaRPr>
                    </a:p>
                  </a:txBody>
                  <a:tcPr marL="91425" marR="91425" marT="91425" marB="91425">
                    <a:solidFill>
                      <a:srgbClr val="DEEDE8"/>
                    </a:solidFill>
                  </a:tcPr>
                </a:tc>
                <a:tc>
                  <a:txBody>
                    <a:bodyPr/>
                    <a:lstStyle/>
                    <a:p>
                      <a:pPr marL="0" lvl="0" indent="0" algn="l" rtl="0">
                        <a:spcBef>
                          <a:spcPts val="0"/>
                        </a:spcBef>
                        <a:spcAft>
                          <a:spcPts val="0"/>
                        </a:spcAft>
                        <a:buNone/>
                      </a:pPr>
                      <a:endParaRPr b="0" i="0" dirty="0">
                        <a:solidFill>
                          <a:srgbClr val="1B373C"/>
                        </a:solidFill>
                        <a:latin typeface="Gill Sans MT" panose="020B0502020104020203" pitchFamily="34" charset="77"/>
                        <a:ea typeface="Scope One"/>
                        <a:cs typeface="Scope One"/>
                        <a:sym typeface="Scope One"/>
                      </a:endParaRPr>
                    </a:p>
                  </a:txBody>
                  <a:tcPr marL="91425" marR="91425" marT="91425" marB="91425">
                    <a:solidFill>
                      <a:srgbClr val="DEEDE8"/>
                    </a:solidFill>
                  </a:tcPr>
                </a:tc>
                <a:tc>
                  <a:txBody>
                    <a:bodyPr/>
                    <a:lstStyle/>
                    <a:p>
                      <a:pPr marL="0" lvl="0" indent="0" algn="l" rtl="0">
                        <a:spcBef>
                          <a:spcPts val="0"/>
                        </a:spcBef>
                        <a:spcAft>
                          <a:spcPts val="0"/>
                        </a:spcAft>
                        <a:buNone/>
                      </a:pPr>
                      <a:endParaRPr b="0" i="0" dirty="0">
                        <a:solidFill>
                          <a:srgbClr val="1B373C"/>
                        </a:solidFill>
                        <a:latin typeface="Gill Sans MT" panose="020B0502020104020203" pitchFamily="34" charset="77"/>
                        <a:ea typeface="Scope One"/>
                        <a:cs typeface="Scope One"/>
                        <a:sym typeface="Scope One"/>
                      </a:endParaRPr>
                    </a:p>
                  </a:txBody>
                  <a:tcPr marL="91425" marR="91425" marT="91425" marB="91425">
                    <a:solidFill>
                      <a:srgbClr val="DEEDE8"/>
                    </a:solidFill>
                  </a:tcPr>
                </a:tc>
                <a:tc>
                  <a:txBody>
                    <a:bodyPr/>
                    <a:lstStyle/>
                    <a:p>
                      <a:pPr marL="0" lvl="0" indent="0" algn="l" rtl="0">
                        <a:spcBef>
                          <a:spcPts val="0"/>
                        </a:spcBef>
                        <a:spcAft>
                          <a:spcPts val="0"/>
                        </a:spcAft>
                        <a:buNone/>
                      </a:pPr>
                      <a:endParaRPr b="0" i="0" dirty="0">
                        <a:solidFill>
                          <a:srgbClr val="1B373C"/>
                        </a:solidFill>
                        <a:latin typeface="Gill Sans MT" panose="020B0502020104020203" pitchFamily="34" charset="77"/>
                        <a:ea typeface="Scope One"/>
                        <a:cs typeface="Scope One"/>
                        <a:sym typeface="Scope One"/>
                      </a:endParaRPr>
                    </a:p>
                  </a:txBody>
                  <a:tcPr marL="91425" marR="91425" marT="91425" marB="91425">
                    <a:solidFill>
                      <a:srgbClr val="DEEDE8"/>
                    </a:solidFill>
                  </a:tcPr>
                </a:tc>
                <a:extLst>
                  <a:ext uri="{0D108BD9-81ED-4DB2-BD59-A6C34878D82A}">
                    <a16:rowId xmlns:a16="http://schemas.microsoft.com/office/drawing/2014/main" val="10001"/>
                  </a:ext>
                </a:extLst>
              </a:tr>
              <a:tr h="385057">
                <a:tc>
                  <a:txBody>
                    <a:bodyPr/>
                    <a:lstStyle/>
                    <a:p>
                      <a:pPr marL="0" lvl="0" indent="0" algn="l" rtl="0">
                        <a:spcBef>
                          <a:spcPts val="0"/>
                        </a:spcBef>
                        <a:spcAft>
                          <a:spcPts val="0"/>
                        </a:spcAft>
                        <a:buClr>
                          <a:schemeClr val="dk1"/>
                        </a:buClr>
                        <a:buSzPts val="1100"/>
                        <a:buFont typeface="Arial"/>
                        <a:buNone/>
                      </a:pPr>
                      <a:r>
                        <a:rPr lang="no" b="0" i="0" dirty="0">
                          <a:solidFill>
                            <a:srgbClr val="1B373C"/>
                          </a:solidFill>
                          <a:latin typeface="Gill Sans MT" panose="020B0502020104020203" pitchFamily="34" charset="77"/>
                          <a:sym typeface="Scope One"/>
                        </a:rPr>
                        <a:t>Oppgavene i denne perioden passet meg godt, både mengde og nivå</a:t>
                      </a:r>
                      <a:endParaRPr b="0" i="0" dirty="0">
                        <a:solidFill>
                          <a:srgbClr val="1B373C"/>
                        </a:solidFill>
                        <a:latin typeface="Gill Sans MT" panose="020B0502020104020203" pitchFamily="34" charset="77"/>
                        <a:ea typeface="Scope One"/>
                        <a:cs typeface="Scope One"/>
                        <a:sym typeface="Scope One"/>
                      </a:endParaRPr>
                    </a:p>
                  </a:txBody>
                  <a:tcPr marL="91425" marR="91425" marT="91425" marB="91425">
                    <a:solidFill>
                      <a:srgbClr val="DEEDE8"/>
                    </a:solidFill>
                  </a:tcPr>
                </a:tc>
                <a:tc>
                  <a:txBody>
                    <a:bodyPr/>
                    <a:lstStyle/>
                    <a:p>
                      <a:pPr marL="0" lvl="0" indent="0" algn="l" rtl="0">
                        <a:spcBef>
                          <a:spcPts val="0"/>
                        </a:spcBef>
                        <a:spcAft>
                          <a:spcPts val="0"/>
                        </a:spcAft>
                        <a:buNone/>
                      </a:pPr>
                      <a:endParaRPr b="0" i="0" dirty="0">
                        <a:solidFill>
                          <a:srgbClr val="1B373C"/>
                        </a:solidFill>
                        <a:latin typeface="Gill Sans MT" panose="020B0502020104020203" pitchFamily="34" charset="77"/>
                        <a:ea typeface="Scope One"/>
                        <a:cs typeface="Scope One"/>
                        <a:sym typeface="Scope One"/>
                      </a:endParaRPr>
                    </a:p>
                  </a:txBody>
                  <a:tcPr marL="91425" marR="91425" marT="91425" marB="91425">
                    <a:solidFill>
                      <a:srgbClr val="DEEDE8"/>
                    </a:solidFill>
                  </a:tcPr>
                </a:tc>
                <a:tc>
                  <a:txBody>
                    <a:bodyPr/>
                    <a:lstStyle/>
                    <a:p>
                      <a:pPr marL="0" lvl="0" indent="0" algn="l" rtl="0">
                        <a:spcBef>
                          <a:spcPts val="0"/>
                        </a:spcBef>
                        <a:spcAft>
                          <a:spcPts val="0"/>
                        </a:spcAft>
                        <a:buNone/>
                      </a:pPr>
                      <a:endParaRPr b="0" i="0" dirty="0">
                        <a:solidFill>
                          <a:srgbClr val="1B373C"/>
                        </a:solidFill>
                        <a:latin typeface="Gill Sans MT" panose="020B0502020104020203" pitchFamily="34" charset="77"/>
                        <a:ea typeface="Scope One"/>
                        <a:cs typeface="Scope One"/>
                        <a:sym typeface="Scope One"/>
                      </a:endParaRPr>
                    </a:p>
                  </a:txBody>
                  <a:tcPr marL="91425" marR="91425" marT="91425" marB="91425">
                    <a:solidFill>
                      <a:srgbClr val="DEEDE8"/>
                    </a:solidFill>
                  </a:tcPr>
                </a:tc>
                <a:tc>
                  <a:txBody>
                    <a:bodyPr/>
                    <a:lstStyle/>
                    <a:p>
                      <a:pPr marL="0" lvl="0" indent="0" algn="l" rtl="0">
                        <a:spcBef>
                          <a:spcPts val="0"/>
                        </a:spcBef>
                        <a:spcAft>
                          <a:spcPts val="0"/>
                        </a:spcAft>
                        <a:buNone/>
                      </a:pPr>
                      <a:endParaRPr b="0" i="0" dirty="0">
                        <a:solidFill>
                          <a:srgbClr val="1B373C"/>
                        </a:solidFill>
                        <a:latin typeface="Gill Sans MT" panose="020B0502020104020203" pitchFamily="34" charset="77"/>
                        <a:ea typeface="Scope One"/>
                        <a:cs typeface="Scope One"/>
                        <a:sym typeface="Scope One"/>
                      </a:endParaRPr>
                    </a:p>
                  </a:txBody>
                  <a:tcPr marL="91425" marR="91425" marT="91425" marB="91425">
                    <a:solidFill>
                      <a:srgbClr val="DEEDE8"/>
                    </a:solidFill>
                  </a:tcPr>
                </a:tc>
                <a:extLst>
                  <a:ext uri="{0D108BD9-81ED-4DB2-BD59-A6C34878D82A}">
                    <a16:rowId xmlns:a16="http://schemas.microsoft.com/office/drawing/2014/main" val="10002"/>
                  </a:ext>
                </a:extLst>
              </a:tr>
              <a:tr h="385057">
                <a:tc>
                  <a:txBody>
                    <a:bodyPr/>
                    <a:lstStyle/>
                    <a:p>
                      <a:pPr marL="0" lvl="0" indent="0" algn="l" rtl="0">
                        <a:spcBef>
                          <a:spcPts val="0"/>
                        </a:spcBef>
                        <a:spcAft>
                          <a:spcPts val="0"/>
                        </a:spcAft>
                        <a:buNone/>
                      </a:pPr>
                      <a:r>
                        <a:rPr lang="no" b="0" i="0" dirty="0">
                          <a:solidFill>
                            <a:srgbClr val="1B373C"/>
                          </a:solidFill>
                          <a:latin typeface="Gill Sans MT" panose="020B0502020104020203" pitchFamily="34" charset="77"/>
                          <a:sym typeface="Scope One"/>
                        </a:rPr>
                        <a:t>Jeg synes mat og helse er gøy</a:t>
                      </a:r>
                      <a:endParaRPr b="0" i="0" dirty="0">
                        <a:solidFill>
                          <a:srgbClr val="1B373C"/>
                        </a:solidFill>
                        <a:latin typeface="Gill Sans MT" panose="020B0502020104020203" pitchFamily="34" charset="77"/>
                        <a:ea typeface="Scope One"/>
                        <a:cs typeface="Scope One"/>
                        <a:sym typeface="Scope One"/>
                      </a:endParaRPr>
                    </a:p>
                  </a:txBody>
                  <a:tcPr marL="91425" marR="91425" marT="91425" marB="91425">
                    <a:solidFill>
                      <a:srgbClr val="DEEDE8"/>
                    </a:solidFill>
                  </a:tcPr>
                </a:tc>
                <a:tc>
                  <a:txBody>
                    <a:bodyPr/>
                    <a:lstStyle/>
                    <a:p>
                      <a:pPr marL="0" lvl="0" indent="0" algn="l" rtl="0">
                        <a:spcBef>
                          <a:spcPts val="0"/>
                        </a:spcBef>
                        <a:spcAft>
                          <a:spcPts val="0"/>
                        </a:spcAft>
                        <a:buNone/>
                      </a:pPr>
                      <a:endParaRPr b="0" i="0" dirty="0">
                        <a:solidFill>
                          <a:srgbClr val="1B373C"/>
                        </a:solidFill>
                        <a:latin typeface="Gill Sans MT" panose="020B0502020104020203" pitchFamily="34" charset="77"/>
                        <a:ea typeface="Scope One"/>
                        <a:cs typeface="Scope One"/>
                        <a:sym typeface="Scope One"/>
                      </a:endParaRPr>
                    </a:p>
                  </a:txBody>
                  <a:tcPr marL="91425" marR="91425" marT="91425" marB="91425">
                    <a:solidFill>
                      <a:srgbClr val="DEEDE8"/>
                    </a:solidFill>
                  </a:tcPr>
                </a:tc>
                <a:tc>
                  <a:txBody>
                    <a:bodyPr/>
                    <a:lstStyle/>
                    <a:p>
                      <a:pPr marL="0" lvl="0" indent="0" algn="l" rtl="0">
                        <a:spcBef>
                          <a:spcPts val="0"/>
                        </a:spcBef>
                        <a:spcAft>
                          <a:spcPts val="0"/>
                        </a:spcAft>
                        <a:buNone/>
                      </a:pPr>
                      <a:endParaRPr b="0" i="0" dirty="0">
                        <a:solidFill>
                          <a:srgbClr val="1B373C"/>
                        </a:solidFill>
                        <a:latin typeface="Gill Sans MT" panose="020B0502020104020203" pitchFamily="34" charset="77"/>
                        <a:ea typeface="Scope One"/>
                        <a:cs typeface="Scope One"/>
                        <a:sym typeface="Scope One"/>
                      </a:endParaRPr>
                    </a:p>
                  </a:txBody>
                  <a:tcPr marL="91425" marR="91425" marT="91425" marB="91425">
                    <a:solidFill>
                      <a:srgbClr val="DEEDE8"/>
                    </a:solidFill>
                  </a:tcPr>
                </a:tc>
                <a:tc>
                  <a:txBody>
                    <a:bodyPr/>
                    <a:lstStyle/>
                    <a:p>
                      <a:pPr marL="0" lvl="0" indent="0" algn="l" rtl="0">
                        <a:spcBef>
                          <a:spcPts val="0"/>
                        </a:spcBef>
                        <a:spcAft>
                          <a:spcPts val="0"/>
                        </a:spcAft>
                        <a:buNone/>
                      </a:pPr>
                      <a:endParaRPr b="0" i="0" dirty="0">
                        <a:solidFill>
                          <a:srgbClr val="1B373C"/>
                        </a:solidFill>
                        <a:latin typeface="Gill Sans MT" panose="020B0502020104020203" pitchFamily="34" charset="77"/>
                        <a:ea typeface="Scope One"/>
                        <a:cs typeface="Scope One"/>
                        <a:sym typeface="Scope One"/>
                      </a:endParaRPr>
                    </a:p>
                  </a:txBody>
                  <a:tcPr marL="91425" marR="91425" marT="91425" marB="91425">
                    <a:solidFill>
                      <a:srgbClr val="DEEDE8"/>
                    </a:solidFill>
                  </a:tcPr>
                </a:tc>
                <a:extLst>
                  <a:ext uri="{0D108BD9-81ED-4DB2-BD59-A6C34878D82A}">
                    <a16:rowId xmlns:a16="http://schemas.microsoft.com/office/drawing/2014/main" val="10003"/>
                  </a:ext>
                </a:extLst>
              </a:tr>
              <a:tr h="385057">
                <a:tc>
                  <a:txBody>
                    <a:bodyPr/>
                    <a:lstStyle/>
                    <a:p>
                      <a:pPr marL="0" lvl="0" indent="0" algn="l" rtl="0">
                        <a:spcBef>
                          <a:spcPts val="0"/>
                        </a:spcBef>
                        <a:spcAft>
                          <a:spcPts val="0"/>
                        </a:spcAft>
                        <a:buNone/>
                      </a:pPr>
                      <a:r>
                        <a:rPr lang="no" b="0" i="0" dirty="0">
                          <a:solidFill>
                            <a:srgbClr val="1B373C"/>
                          </a:solidFill>
                          <a:latin typeface="Gill Sans MT" panose="020B0502020104020203" pitchFamily="34" charset="77"/>
                          <a:sym typeface="Scope One"/>
                        </a:rPr>
                        <a:t>Det var kjekt å jobbe med matvarer på denne måten</a:t>
                      </a:r>
                      <a:endParaRPr b="0" i="0" dirty="0">
                        <a:solidFill>
                          <a:srgbClr val="1B373C"/>
                        </a:solidFill>
                        <a:latin typeface="Gill Sans MT" panose="020B0502020104020203" pitchFamily="34" charset="77"/>
                        <a:ea typeface="Scope One"/>
                        <a:cs typeface="Scope One"/>
                        <a:sym typeface="Scope One"/>
                      </a:endParaRPr>
                    </a:p>
                  </a:txBody>
                  <a:tcPr marL="91425" marR="91425" marT="91425" marB="91425">
                    <a:solidFill>
                      <a:srgbClr val="DEEDE8"/>
                    </a:solidFill>
                  </a:tcPr>
                </a:tc>
                <a:tc>
                  <a:txBody>
                    <a:bodyPr/>
                    <a:lstStyle/>
                    <a:p>
                      <a:pPr marL="0" lvl="0" indent="0" algn="l" rtl="0">
                        <a:spcBef>
                          <a:spcPts val="0"/>
                        </a:spcBef>
                        <a:spcAft>
                          <a:spcPts val="0"/>
                        </a:spcAft>
                        <a:buNone/>
                      </a:pPr>
                      <a:endParaRPr b="0" i="0" dirty="0">
                        <a:solidFill>
                          <a:srgbClr val="1B373C"/>
                        </a:solidFill>
                        <a:latin typeface="Gill Sans MT" panose="020B0502020104020203" pitchFamily="34" charset="77"/>
                        <a:ea typeface="Scope One"/>
                        <a:cs typeface="Scope One"/>
                        <a:sym typeface="Scope One"/>
                      </a:endParaRPr>
                    </a:p>
                  </a:txBody>
                  <a:tcPr marL="91425" marR="91425" marT="91425" marB="91425">
                    <a:solidFill>
                      <a:srgbClr val="DEEDE8"/>
                    </a:solidFill>
                  </a:tcPr>
                </a:tc>
                <a:tc>
                  <a:txBody>
                    <a:bodyPr/>
                    <a:lstStyle/>
                    <a:p>
                      <a:pPr marL="0" lvl="0" indent="0" algn="l" rtl="0">
                        <a:spcBef>
                          <a:spcPts val="0"/>
                        </a:spcBef>
                        <a:spcAft>
                          <a:spcPts val="0"/>
                        </a:spcAft>
                        <a:buNone/>
                      </a:pPr>
                      <a:endParaRPr b="0" i="0" dirty="0">
                        <a:solidFill>
                          <a:srgbClr val="1B373C"/>
                        </a:solidFill>
                        <a:latin typeface="Gill Sans MT" panose="020B0502020104020203" pitchFamily="34" charset="77"/>
                        <a:ea typeface="Scope One"/>
                        <a:cs typeface="Scope One"/>
                        <a:sym typeface="Scope One"/>
                      </a:endParaRPr>
                    </a:p>
                  </a:txBody>
                  <a:tcPr marL="91425" marR="91425" marT="91425" marB="91425">
                    <a:solidFill>
                      <a:srgbClr val="DEEDE8"/>
                    </a:solidFill>
                  </a:tcPr>
                </a:tc>
                <a:tc>
                  <a:txBody>
                    <a:bodyPr/>
                    <a:lstStyle/>
                    <a:p>
                      <a:pPr marL="0" lvl="0" indent="0" algn="l" rtl="0">
                        <a:spcBef>
                          <a:spcPts val="0"/>
                        </a:spcBef>
                        <a:spcAft>
                          <a:spcPts val="0"/>
                        </a:spcAft>
                        <a:buNone/>
                      </a:pPr>
                      <a:endParaRPr b="0" i="0" dirty="0">
                        <a:solidFill>
                          <a:srgbClr val="1B373C"/>
                        </a:solidFill>
                        <a:latin typeface="Gill Sans MT" panose="020B0502020104020203" pitchFamily="34" charset="77"/>
                        <a:ea typeface="Scope One"/>
                        <a:cs typeface="Scope One"/>
                        <a:sym typeface="Scope One"/>
                      </a:endParaRPr>
                    </a:p>
                  </a:txBody>
                  <a:tcPr marL="91425" marR="91425" marT="91425" marB="91425">
                    <a:solidFill>
                      <a:srgbClr val="DEEDE8"/>
                    </a:solidFill>
                  </a:tcPr>
                </a:tc>
                <a:extLst>
                  <a:ext uri="{0D108BD9-81ED-4DB2-BD59-A6C34878D82A}">
                    <a16:rowId xmlns:a16="http://schemas.microsoft.com/office/drawing/2014/main" val="10004"/>
                  </a:ext>
                </a:extLst>
              </a:tr>
              <a:tr h="385057">
                <a:tc>
                  <a:txBody>
                    <a:bodyPr/>
                    <a:lstStyle/>
                    <a:p>
                      <a:pPr marL="0" lvl="0" indent="0" algn="l" rtl="0">
                        <a:spcBef>
                          <a:spcPts val="0"/>
                        </a:spcBef>
                        <a:spcAft>
                          <a:spcPts val="0"/>
                        </a:spcAft>
                        <a:buNone/>
                      </a:pPr>
                      <a:r>
                        <a:rPr lang="no" b="0" i="0" dirty="0">
                          <a:solidFill>
                            <a:srgbClr val="1B373C"/>
                          </a:solidFill>
                          <a:latin typeface="Gill Sans MT" panose="020B0502020104020203" pitchFamily="34" charset="77"/>
                          <a:sym typeface="Scope One"/>
                        </a:rPr>
                        <a:t>Jeg har lært noe av dette arbeidet</a:t>
                      </a:r>
                      <a:endParaRPr b="0" i="0" dirty="0">
                        <a:solidFill>
                          <a:srgbClr val="1B373C"/>
                        </a:solidFill>
                        <a:latin typeface="Gill Sans MT" panose="020B0502020104020203" pitchFamily="34" charset="77"/>
                        <a:ea typeface="Scope One"/>
                        <a:cs typeface="Scope One"/>
                        <a:sym typeface="Scope One"/>
                      </a:endParaRPr>
                    </a:p>
                  </a:txBody>
                  <a:tcPr marL="91425" marR="91425" marT="91425" marB="91425">
                    <a:solidFill>
                      <a:srgbClr val="DEEDE8"/>
                    </a:solidFill>
                  </a:tcPr>
                </a:tc>
                <a:tc>
                  <a:txBody>
                    <a:bodyPr/>
                    <a:lstStyle/>
                    <a:p>
                      <a:pPr marL="0" lvl="0" indent="0" algn="l" rtl="0">
                        <a:spcBef>
                          <a:spcPts val="0"/>
                        </a:spcBef>
                        <a:spcAft>
                          <a:spcPts val="0"/>
                        </a:spcAft>
                        <a:buNone/>
                      </a:pPr>
                      <a:endParaRPr b="0" i="0" dirty="0">
                        <a:solidFill>
                          <a:srgbClr val="1B373C"/>
                        </a:solidFill>
                        <a:latin typeface="Gill Sans MT" panose="020B0502020104020203" pitchFamily="34" charset="77"/>
                        <a:ea typeface="Scope One"/>
                        <a:cs typeface="Scope One"/>
                        <a:sym typeface="Scope One"/>
                      </a:endParaRPr>
                    </a:p>
                  </a:txBody>
                  <a:tcPr marL="91425" marR="91425" marT="91425" marB="91425">
                    <a:solidFill>
                      <a:srgbClr val="DEEDE8"/>
                    </a:solidFill>
                  </a:tcPr>
                </a:tc>
                <a:tc>
                  <a:txBody>
                    <a:bodyPr/>
                    <a:lstStyle/>
                    <a:p>
                      <a:pPr marL="0" lvl="0" indent="0" algn="l" rtl="0">
                        <a:spcBef>
                          <a:spcPts val="0"/>
                        </a:spcBef>
                        <a:spcAft>
                          <a:spcPts val="0"/>
                        </a:spcAft>
                        <a:buNone/>
                      </a:pPr>
                      <a:endParaRPr b="0" i="0" dirty="0">
                        <a:solidFill>
                          <a:srgbClr val="1B373C"/>
                        </a:solidFill>
                        <a:latin typeface="Gill Sans MT" panose="020B0502020104020203" pitchFamily="34" charset="77"/>
                        <a:ea typeface="Scope One"/>
                        <a:cs typeface="Scope One"/>
                        <a:sym typeface="Scope One"/>
                      </a:endParaRPr>
                    </a:p>
                  </a:txBody>
                  <a:tcPr marL="91425" marR="91425" marT="91425" marB="91425">
                    <a:solidFill>
                      <a:srgbClr val="DEEDE8"/>
                    </a:solidFill>
                  </a:tcPr>
                </a:tc>
                <a:tc>
                  <a:txBody>
                    <a:bodyPr/>
                    <a:lstStyle/>
                    <a:p>
                      <a:pPr marL="0" lvl="0" indent="0" algn="l" rtl="0">
                        <a:spcBef>
                          <a:spcPts val="0"/>
                        </a:spcBef>
                        <a:spcAft>
                          <a:spcPts val="0"/>
                        </a:spcAft>
                        <a:buNone/>
                      </a:pPr>
                      <a:endParaRPr b="0" i="0" dirty="0">
                        <a:solidFill>
                          <a:srgbClr val="1B373C"/>
                        </a:solidFill>
                        <a:latin typeface="Gill Sans MT" panose="020B0502020104020203" pitchFamily="34" charset="77"/>
                        <a:ea typeface="Scope One"/>
                        <a:cs typeface="Scope One"/>
                        <a:sym typeface="Scope One"/>
                      </a:endParaRPr>
                    </a:p>
                  </a:txBody>
                  <a:tcPr marL="91425" marR="91425" marT="91425" marB="91425">
                    <a:solidFill>
                      <a:srgbClr val="DEEDE8"/>
                    </a:solidFill>
                  </a:tcPr>
                </a:tc>
                <a:extLst>
                  <a:ext uri="{0D108BD9-81ED-4DB2-BD59-A6C34878D82A}">
                    <a16:rowId xmlns:a16="http://schemas.microsoft.com/office/drawing/2014/main" val="10005"/>
                  </a:ext>
                </a:extLst>
              </a:tr>
              <a:tr h="370276">
                <a:tc rowSpan="2" gridSpan="4">
                  <a:txBody>
                    <a:bodyPr/>
                    <a:lstStyle/>
                    <a:p>
                      <a:pPr marL="0" lvl="0" indent="0" algn="l" rtl="0">
                        <a:spcBef>
                          <a:spcPts val="0"/>
                        </a:spcBef>
                        <a:spcAft>
                          <a:spcPts val="0"/>
                        </a:spcAft>
                        <a:buNone/>
                      </a:pPr>
                      <a:r>
                        <a:rPr lang="no" b="0" i="0" dirty="0">
                          <a:solidFill>
                            <a:srgbClr val="1B373C"/>
                          </a:solidFill>
                          <a:latin typeface="Gill Sans MT" panose="020B0502020104020203" pitchFamily="34" charset="77"/>
                          <a:sym typeface="Scope One"/>
                        </a:rPr>
                        <a:t>Kommentar: </a:t>
                      </a:r>
                      <a:br>
                        <a:rPr lang="no" b="0" i="0" dirty="0">
                          <a:solidFill>
                            <a:srgbClr val="1B373C"/>
                          </a:solidFill>
                          <a:latin typeface="Gill Sans MT" panose="020B0502020104020203" pitchFamily="34" charset="77"/>
                          <a:sym typeface="Scope One"/>
                        </a:rPr>
                      </a:br>
                      <a:br>
                        <a:rPr lang="no" b="0" i="0" dirty="0">
                          <a:solidFill>
                            <a:srgbClr val="1B373C"/>
                          </a:solidFill>
                          <a:latin typeface="Gill Sans MT" panose="020B0502020104020203" pitchFamily="34" charset="77"/>
                          <a:sym typeface="Scope One"/>
                        </a:rPr>
                      </a:br>
                      <a:br>
                        <a:rPr lang="no" b="0" i="0" dirty="0">
                          <a:solidFill>
                            <a:srgbClr val="1B373C"/>
                          </a:solidFill>
                          <a:latin typeface="Gill Sans MT" panose="020B0502020104020203" pitchFamily="34" charset="77"/>
                          <a:sym typeface="Scope One"/>
                        </a:rPr>
                      </a:br>
                      <a:endParaRPr b="0" i="0" dirty="0">
                        <a:solidFill>
                          <a:srgbClr val="1B373C"/>
                        </a:solidFill>
                        <a:latin typeface="Gill Sans MT" panose="020B0502020104020203" pitchFamily="34" charset="77"/>
                        <a:ea typeface="Scope One"/>
                        <a:cs typeface="Scope One"/>
                        <a:sym typeface="Scope One"/>
                      </a:endParaRPr>
                    </a:p>
                  </a:txBody>
                  <a:tcPr marL="91425" marR="91425" marT="91425" marB="91425">
                    <a:solidFill>
                      <a:srgbClr val="DEEDE8"/>
                    </a:solidFill>
                  </a:tcPr>
                </a:tc>
                <a:tc rowSpan="2" hMerge="1">
                  <a:txBody>
                    <a:bodyPr/>
                    <a:lstStyle/>
                    <a:p>
                      <a:endParaRPr lang="nb-NO"/>
                    </a:p>
                  </a:txBody>
                  <a:tcPr/>
                </a:tc>
                <a:tc rowSpan="2" hMerge="1">
                  <a:txBody>
                    <a:bodyPr/>
                    <a:lstStyle/>
                    <a:p>
                      <a:endParaRPr lang="nb-NO"/>
                    </a:p>
                  </a:txBody>
                  <a:tcPr/>
                </a:tc>
                <a:tc rowSpan="2" hMerge="1">
                  <a:txBody>
                    <a:bodyPr/>
                    <a:lstStyle/>
                    <a:p>
                      <a:endParaRPr lang="nb-NO"/>
                    </a:p>
                  </a:txBody>
                  <a:tcPr/>
                </a:tc>
                <a:extLst>
                  <a:ext uri="{0D108BD9-81ED-4DB2-BD59-A6C34878D82A}">
                    <a16:rowId xmlns:a16="http://schemas.microsoft.com/office/drawing/2014/main" val="10006"/>
                  </a:ext>
                </a:extLst>
              </a:tr>
              <a:tr h="636845">
                <a:tc gridSpan="4" vMerge="1">
                  <a:txBody>
                    <a:bodyPr/>
                    <a:lstStyle/>
                    <a:p>
                      <a:endParaRPr lang="nb-NO"/>
                    </a:p>
                  </a:txBody>
                  <a:tcPr/>
                </a:tc>
                <a:tc hMerge="1" vMerge="1">
                  <a:txBody>
                    <a:bodyPr/>
                    <a:lstStyle/>
                    <a:p>
                      <a:endParaRPr lang="nb-NO"/>
                    </a:p>
                  </a:txBody>
                  <a:tcPr/>
                </a:tc>
                <a:tc hMerge="1" vMerge="1">
                  <a:txBody>
                    <a:bodyPr/>
                    <a:lstStyle/>
                    <a:p>
                      <a:endParaRPr lang="nb-NO"/>
                    </a:p>
                  </a:txBody>
                  <a:tcPr/>
                </a:tc>
                <a:tc hMerge="1" vMerge="1">
                  <a:txBody>
                    <a:bodyPr/>
                    <a:lstStyle/>
                    <a:p>
                      <a:endParaRPr lang="nb-NO"/>
                    </a:p>
                  </a:txBody>
                  <a:tcPr/>
                </a:tc>
                <a:extLst>
                  <a:ext uri="{0D108BD9-81ED-4DB2-BD59-A6C34878D82A}">
                    <a16:rowId xmlns:a16="http://schemas.microsoft.com/office/drawing/2014/main" val="10007"/>
                  </a:ext>
                </a:extLst>
              </a:tr>
            </a:tbl>
          </a:graphicData>
        </a:graphic>
      </p:graphicFrame>
      <p:pic>
        <p:nvPicPr>
          <p:cNvPr id="4" name="Bilde 3">
            <a:extLst>
              <a:ext uri="{FF2B5EF4-FFF2-40B4-BE49-F238E27FC236}">
                <a16:creationId xmlns:a16="http://schemas.microsoft.com/office/drawing/2014/main" id="{F9B6CD0C-98C9-6C41-AADB-7410F5AF0833}"/>
              </a:ext>
            </a:extLst>
          </p:cNvPr>
          <p:cNvPicPr>
            <a:picLocks noChangeAspect="1"/>
          </p:cNvPicPr>
          <p:nvPr/>
        </p:nvPicPr>
        <p:blipFill>
          <a:blip r:embed="rId3"/>
          <a:stretch>
            <a:fillRect/>
          </a:stretch>
        </p:blipFill>
        <p:spPr>
          <a:xfrm>
            <a:off x="8248650" y="-65287"/>
            <a:ext cx="895350" cy="895350"/>
          </a:xfrm>
          <a:prstGeom prst="rect">
            <a:avLst/>
          </a:prstGeom>
        </p:spPr>
      </p:pic>
      <p:pic>
        <p:nvPicPr>
          <p:cNvPr id="6" name="Bilde 5">
            <a:hlinkClick r:id="rId4" action="ppaction://hlinksldjump"/>
            <a:extLst>
              <a:ext uri="{FF2B5EF4-FFF2-40B4-BE49-F238E27FC236}">
                <a16:creationId xmlns:a16="http://schemas.microsoft.com/office/drawing/2014/main" id="{FB07DDC8-DB06-444A-A8B4-4F1E273FB64D}"/>
              </a:ext>
            </a:extLst>
          </p:cNvPr>
          <p:cNvPicPr>
            <a:picLocks noChangeAspect="1"/>
          </p:cNvPicPr>
          <p:nvPr/>
        </p:nvPicPr>
        <p:blipFill>
          <a:blip r:embed="rId5"/>
          <a:stretch>
            <a:fillRect/>
          </a:stretch>
        </p:blipFill>
        <p:spPr>
          <a:xfrm>
            <a:off x="8066149" y="4688378"/>
            <a:ext cx="961472" cy="329004"/>
          </a:xfrm>
          <a:prstGeom prst="rect">
            <a:avLst/>
          </a:prstGeom>
        </p:spPr>
      </p:pic>
    </p:spTree>
    <p:extLst>
      <p:ext uri="{BB962C8B-B14F-4D97-AF65-F5344CB8AC3E}">
        <p14:creationId xmlns:p14="http://schemas.microsoft.com/office/powerpoint/2010/main" val="4950522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EEDE8"/>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79917BC-BCC8-4B44-852C-3756ACED12EE}"/>
              </a:ext>
            </a:extLst>
          </p:cNvPr>
          <p:cNvSpPr>
            <a:spLocks noGrp="1"/>
          </p:cNvSpPr>
          <p:nvPr>
            <p:ph type="title"/>
          </p:nvPr>
        </p:nvSpPr>
        <p:spPr>
          <a:solidFill>
            <a:srgbClr val="DEEDE8"/>
          </a:solidFill>
        </p:spPr>
        <p:txBody>
          <a:bodyPr>
            <a:normAutofit fontScale="90000"/>
          </a:bodyPr>
          <a:lstStyle/>
          <a:p>
            <a:r>
              <a:rPr lang="nb-NO" dirty="0">
                <a:latin typeface="Gill Sans MT" panose="020B0502020104020203" pitchFamily="34" charset="77"/>
              </a:rPr>
              <a:t>Si det med ord </a:t>
            </a:r>
          </a:p>
        </p:txBody>
      </p:sp>
      <p:sp>
        <p:nvSpPr>
          <p:cNvPr id="4" name="Plassholder for tekst 3">
            <a:extLst>
              <a:ext uri="{FF2B5EF4-FFF2-40B4-BE49-F238E27FC236}">
                <a16:creationId xmlns:a16="http://schemas.microsoft.com/office/drawing/2014/main" id="{9D3F3355-834E-6348-9121-95B968D22A1F}"/>
              </a:ext>
            </a:extLst>
          </p:cNvPr>
          <p:cNvSpPr>
            <a:spLocks noGrp="1"/>
          </p:cNvSpPr>
          <p:nvPr>
            <p:ph type="body" idx="1"/>
          </p:nvPr>
        </p:nvSpPr>
        <p:spPr/>
        <p:txBody>
          <a:bodyPr/>
          <a:lstStyle/>
          <a:p>
            <a:pPr marL="114300" indent="0">
              <a:buNone/>
            </a:pPr>
            <a:r>
              <a:rPr lang="nb-NO" dirty="0">
                <a:latin typeface="Gill Sans MT" panose="020B0502020104020203" pitchFamily="34" charset="77"/>
              </a:rPr>
              <a:t>Alias</a:t>
            </a:r>
          </a:p>
          <a:p>
            <a:pPr marL="114300" indent="0">
              <a:buNone/>
            </a:pPr>
            <a:endParaRPr lang="nb-NO" dirty="0">
              <a:latin typeface="Gill Sans MT" panose="020B0502020104020203" pitchFamily="34" charset="77"/>
            </a:endParaRPr>
          </a:p>
          <a:p>
            <a:pPr marL="114300" indent="0">
              <a:buNone/>
            </a:pPr>
            <a:r>
              <a:rPr lang="nb-NO" dirty="0">
                <a:highlight>
                  <a:srgbClr val="FFFF00"/>
                </a:highlight>
                <a:latin typeface="Gill Sans MT" panose="020B0502020104020203" pitchFamily="34" charset="77"/>
              </a:rPr>
              <a:t>Aktivitet kommer </a:t>
            </a:r>
          </a:p>
        </p:txBody>
      </p:sp>
      <p:pic>
        <p:nvPicPr>
          <p:cNvPr id="5" name="Bilde 4">
            <a:extLst>
              <a:ext uri="{FF2B5EF4-FFF2-40B4-BE49-F238E27FC236}">
                <a16:creationId xmlns:a16="http://schemas.microsoft.com/office/drawing/2014/main" id="{F3D22838-BB3D-A742-A896-AFBFC146A767}"/>
              </a:ext>
            </a:extLst>
          </p:cNvPr>
          <p:cNvPicPr>
            <a:picLocks noChangeAspect="1"/>
          </p:cNvPicPr>
          <p:nvPr/>
        </p:nvPicPr>
        <p:blipFill>
          <a:blip r:embed="rId3"/>
          <a:stretch>
            <a:fillRect/>
          </a:stretch>
        </p:blipFill>
        <p:spPr>
          <a:xfrm>
            <a:off x="8248650" y="-2650"/>
            <a:ext cx="895350" cy="895350"/>
          </a:xfrm>
          <a:prstGeom prst="rect">
            <a:avLst/>
          </a:prstGeom>
        </p:spPr>
      </p:pic>
    </p:spTree>
    <p:extLst>
      <p:ext uri="{BB962C8B-B14F-4D97-AF65-F5344CB8AC3E}">
        <p14:creationId xmlns:p14="http://schemas.microsoft.com/office/powerpoint/2010/main" val="2593997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EEDE8"/>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CC1034A8-610D-0641-A9EC-8AA646111661}"/>
              </a:ext>
            </a:extLst>
          </p:cNvPr>
          <p:cNvPicPr>
            <a:picLocks noChangeAspect="1"/>
          </p:cNvPicPr>
          <p:nvPr/>
        </p:nvPicPr>
        <p:blipFill>
          <a:blip r:embed="rId2"/>
          <a:stretch>
            <a:fillRect/>
          </a:stretch>
        </p:blipFill>
        <p:spPr>
          <a:xfrm>
            <a:off x="-331429" y="593559"/>
            <a:ext cx="2333798" cy="2333798"/>
          </a:xfrm>
          <a:prstGeom prst="rect">
            <a:avLst/>
          </a:prstGeom>
        </p:spPr>
      </p:pic>
      <p:sp>
        <p:nvSpPr>
          <p:cNvPr id="5" name="Rektangel 4">
            <a:extLst>
              <a:ext uri="{FF2B5EF4-FFF2-40B4-BE49-F238E27FC236}">
                <a16:creationId xmlns:a16="http://schemas.microsoft.com/office/drawing/2014/main" id="{71FE557B-7700-574F-B107-3DA1D9B6F766}"/>
              </a:ext>
            </a:extLst>
          </p:cNvPr>
          <p:cNvSpPr/>
          <p:nvPr/>
        </p:nvSpPr>
        <p:spPr>
          <a:xfrm>
            <a:off x="1984592" y="472684"/>
            <a:ext cx="5174814" cy="923330"/>
          </a:xfrm>
          <a:prstGeom prst="rect">
            <a:avLst/>
          </a:prstGeom>
        </p:spPr>
        <p:txBody>
          <a:bodyPr wrap="none">
            <a:spAutoFit/>
          </a:bodyPr>
          <a:lstStyle/>
          <a:p>
            <a:pPr lvl="0" algn="ctr"/>
            <a:r>
              <a:rPr lang="nb-NO" sz="5400" b="1" dirty="0">
                <a:solidFill>
                  <a:srgbClr val="1B373C"/>
                </a:solidFill>
                <a:latin typeface="Gill Sans MT" panose="020B0502020104020203" pitchFamily="34" charset="77"/>
                <a:ea typeface="Shadows Into Light Two"/>
                <a:cs typeface="Shadows Into Light Two"/>
                <a:sym typeface="Shadows Into Light Two"/>
              </a:rPr>
              <a:t>En sjømatreise </a:t>
            </a:r>
          </a:p>
        </p:txBody>
      </p:sp>
      <p:pic>
        <p:nvPicPr>
          <p:cNvPr id="7" name="Bilde 6">
            <a:extLst>
              <a:ext uri="{FF2B5EF4-FFF2-40B4-BE49-F238E27FC236}">
                <a16:creationId xmlns:a16="http://schemas.microsoft.com/office/drawing/2014/main" id="{FCFF427D-4A64-A842-BB78-901B863B90AA}"/>
              </a:ext>
            </a:extLst>
          </p:cNvPr>
          <p:cNvPicPr>
            <a:picLocks noChangeAspect="1"/>
          </p:cNvPicPr>
          <p:nvPr/>
        </p:nvPicPr>
        <p:blipFill>
          <a:blip r:embed="rId3"/>
          <a:stretch>
            <a:fillRect/>
          </a:stretch>
        </p:blipFill>
        <p:spPr>
          <a:xfrm>
            <a:off x="4030547" y="651450"/>
            <a:ext cx="4815541" cy="4815541"/>
          </a:xfrm>
          <a:prstGeom prst="rect">
            <a:avLst/>
          </a:prstGeom>
        </p:spPr>
      </p:pic>
      <p:pic>
        <p:nvPicPr>
          <p:cNvPr id="8" name="Bilde 7">
            <a:extLst>
              <a:ext uri="{FF2B5EF4-FFF2-40B4-BE49-F238E27FC236}">
                <a16:creationId xmlns:a16="http://schemas.microsoft.com/office/drawing/2014/main" id="{9D22B657-2906-3B4C-BC75-0AAB2BB14AAF}"/>
              </a:ext>
            </a:extLst>
          </p:cNvPr>
          <p:cNvPicPr>
            <a:picLocks noChangeAspect="1"/>
          </p:cNvPicPr>
          <p:nvPr/>
        </p:nvPicPr>
        <p:blipFill>
          <a:blip r:embed="rId4"/>
          <a:stretch>
            <a:fillRect/>
          </a:stretch>
        </p:blipFill>
        <p:spPr>
          <a:xfrm>
            <a:off x="4799817" y="493271"/>
            <a:ext cx="2333798" cy="2333798"/>
          </a:xfrm>
          <a:prstGeom prst="rect">
            <a:avLst/>
          </a:prstGeom>
        </p:spPr>
      </p:pic>
      <p:pic>
        <p:nvPicPr>
          <p:cNvPr id="9" name="Bilde 8">
            <a:extLst>
              <a:ext uri="{FF2B5EF4-FFF2-40B4-BE49-F238E27FC236}">
                <a16:creationId xmlns:a16="http://schemas.microsoft.com/office/drawing/2014/main" id="{7B82358B-7868-2B45-B904-F8853E7E92EA}"/>
              </a:ext>
            </a:extLst>
          </p:cNvPr>
          <p:cNvPicPr>
            <a:picLocks noChangeAspect="1"/>
          </p:cNvPicPr>
          <p:nvPr/>
        </p:nvPicPr>
        <p:blipFill>
          <a:blip r:embed="rId5"/>
          <a:stretch>
            <a:fillRect/>
          </a:stretch>
        </p:blipFill>
        <p:spPr>
          <a:xfrm>
            <a:off x="1775990" y="967899"/>
            <a:ext cx="2902863" cy="2571750"/>
          </a:xfrm>
          <a:prstGeom prst="rect">
            <a:avLst/>
          </a:prstGeom>
        </p:spPr>
      </p:pic>
      <p:pic>
        <p:nvPicPr>
          <p:cNvPr id="11" name="Bilde 10">
            <a:extLst>
              <a:ext uri="{FF2B5EF4-FFF2-40B4-BE49-F238E27FC236}">
                <a16:creationId xmlns:a16="http://schemas.microsoft.com/office/drawing/2014/main" id="{3F0ED2A6-79BD-2646-899D-9832E6E9E901}"/>
              </a:ext>
            </a:extLst>
          </p:cNvPr>
          <p:cNvPicPr>
            <a:picLocks noChangeAspect="1"/>
          </p:cNvPicPr>
          <p:nvPr/>
        </p:nvPicPr>
        <p:blipFill>
          <a:blip r:embed="rId6"/>
          <a:stretch>
            <a:fillRect/>
          </a:stretch>
        </p:blipFill>
        <p:spPr>
          <a:xfrm>
            <a:off x="6673733" y="923052"/>
            <a:ext cx="2524220" cy="2524220"/>
          </a:xfrm>
          <a:prstGeom prst="rect">
            <a:avLst/>
          </a:prstGeom>
        </p:spPr>
      </p:pic>
      <p:pic>
        <p:nvPicPr>
          <p:cNvPr id="12" name="Bilde 11">
            <a:extLst>
              <a:ext uri="{FF2B5EF4-FFF2-40B4-BE49-F238E27FC236}">
                <a16:creationId xmlns:a16="http://schemas.microsoft.com/office/drawing/2014/main" id="{DB341BBD-F350-6C47-BFE7-724D98D579C1}"/>
              </a:ext>
            </a:extLst>
          </p:cNvPr>
          <p:cNvPicPr>
            <a:picLocks noChangeAspect="1"/>
          </p:cNvPicPr>
          <p:nvPr/>
        </p:nvPicPr>
        <p:blipFill>
          <a:blip r:embed="rId7"/>
          <a:stretch>
            <a:fillRect/>
          </a:stretch>
        </p:blipFill>
        <p:spPr>
          <a:xfrm>
            <a:off x="1824195" y="2624584"/>
            <a:ext cx="3610244" cy="3610244"/>
          </a:xfrm>
          <a:prstGeom prst="rect">
            <a:avLst/>
          </a:prstGeom>
        </p:spPr>
      </p:pic>
      <p:pic>
        <p:nvPicPr>
          <p:cNvPr id="14" name="Bilde 13">
            <a:extLst>
              <a:ext uri="{FF2B5EF4-FFF2-40B4-BE49-F238E27FC236}">
                <a16:creationId xmlns:a16="http://schemas.microsoft.com/office/drawing/2014/main" id="{833C6077-E832-3F44-BD9D-B2CDB1CD98C3}"/>
              </a:ext>
            </a:extLst>
          </p:cNvPr>
          <p:cNvPicPr>
            <a:picLocks noChangeAspect="1"/>
          </p:cNvPicPr>
          <p:nvPr/>
        </p:nvPicPr>
        <p:blipFill>
          <a:blip r:embed="rId8"/>
          <a:stretch>
            <a:fillRect/>
          </a:stretch>
        </p:blipFill>
        <p:spPr>
          <a:xfrm>
            <a:off x="8066149" y="4688378"/>
            <a:ext cx="961472" cy="329004"/>
          </a:xfrm>
          <a:prstGeom prst="rect">
            <a:avLst/>
          </a:prstGeom>
        </p:spPr>
      </p:pic>
      <p:pic>
        <p:nvPicPr>
          <p:cNvPr id="15" name="Bilde 14">
            <a:extLst>
              <a:ext uri="{FF2B5EF4-FFF2-40B4-BE49-F238E27FC236}">
                <a16:creationId xmlns:a16="http://schemas.microsoft.com/office/drawing/2014/main" id="{3C167557-28E5-3049-942E-99B3B259363F}"/>
              </a:ext>
            </a:extLst>
          </p:cNvPr>
          <p:cNvPicPr>
            <a:picLocks noChangeAspect="1"/>
          </p:cNvPicPr>
          <p:nvPr/>
        </p:nvPicPr>
        <p:blipFill>
          <a:blip r:embed="rId9"/>
          <a:stretch>
            <a:fillRect/>
          </a:stretch>
        </p:blipFill>
        <p:spPr>
          <a:xfrm>
            <a:off x="154396" y="1830613"/>
            <a:ext cx="3056626" cy="3056626"/>
          </a:xfrm>
          <a:prstGeom prst="rect">
            <a:avLst/>
          </a:prstGeom>
        </p:spPr>
      </p:pic>
      <p:pic>
        <p:nvPicPr>
          <p:cNvPr id="3" name="Bilde 2">
            <a:extLst>
              <a:ext uri="{FF2B5EF4-FFF2-40B4-BE49-F238E27FC236}">
                <a16:creationId xmlns:a16="http://schemas.microsoft.com/office/drawing/2014/main" id="{0743827B-1BAF-7E4A-B3CC-F7DDCE04118F}"/>
              </a:ext>
            </a:extLst>
          </p:cNvPr>
          <p:cNvPicPr>
            <a:picLocks noChangeAspect="1"/>
          </p:cNvPicPr>
          <p:nvPr/>
        </p:nvPicPr>
        <p:blipFill>
          <a:blip r:embed="rId10"/>
          <a:stretch>
            <a:fillRect/>
          </a:stretch>
        </p:blipFill>
        <p:spPr>
          <a:xfrm>
            <a:off x="5966716" y="3398746"/>
            <a:ext cx="1881826" cy="1881826"/>
          </a:xfrm>
          <a:prstGeom prst="rect">
            <a:avLst/>
          </a:prstGeom>
        </p:spPr>
      </p:pic>
    </p:spTree>
    <p:extLst>
      <p:ext uri="{BB962C8B-B14F-4D97-AF65-F5344CB8AC3E}">
        <p14:creationId xmlns:p14="http://schemas.microsoft.com/office/powerpoint/2010/main" val="5174944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EEDE8"/>
        </a:solidFill>
        <a:effectLst/>
      </p:bgPr>
    </p:bg>
    <p:spTree>
      <p:nvGrpSpPr>
        <p:cNvPr id="1" name="Shape 53"/>
        <p:cNvGrpSpPr/>
        <p:nvPr/>
      </p:nvGrpSpPr>
      <p:grpSpPr>
        <a:xfrm>
          <a:off x="0" y="0"/>
          <a:ext cx="0" cy="0"/>
          <a:chOff x="0" y="0"/>
          <a:chExt cx="0" cy="0"/>
        </a:xfrm>
      </p:grpSpPr>
      <p:sp>
        <p:nvSpPr>
          <p:cNvPr id="54" name="Google Shape;54;p13"/>
          <p:cNvSpPr txBox="1"/>
          <p:nvPr/>
        </p:nvSpPr>
        <p:spPr>
          <a:xfrm>
            <a:off x="701749" y="233916"/>
            <a:ext cx="8114530" cy="101563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no" sz="5400" b="1" dirty="0">
                <a:solidFill>
                  <a:srgbClr val="162D30"/>
                </a:solidFill>
                <a:latin typeface="Gill Sans Ultra Bold" panose="020B0A02020104020203" pitchFamily="34" charset="77"/>
                <a:ea typeface="Shadows Into Light Two"/>
                <a:cs typeface="Shadows Into Light Two"/>
                <a:sym typeface="Shadows Into Light Two"/>
              </a:rPr>
              <a:t>En sjømatreise</a:t>
            </a:r>
            <a:r>
              <a:rPr lang="no" sz="5400" dirty="0">
                <a:solidFill>
                  <a:srgbClr val="162D30"/>
                </a:solidFill>
                <a:latin typeface="Gill Sans Ultra Bold" panose="020B0A02020104020203" pitchFamily="34" charset="77"/>
                <a:ea typeface="Shadows Into Light Two"/>
                <a:cs typeface="Shadows Into Light Two"/>
                <a:sym typeface="Shadows Into Light Two"/>
              </a:rPr>
              <a:t> </a:t>
            </a:r>
            <a:endParaRPr sz="5400" dirty="0">
              <a:solidFill>
                <a:srgbClr val="162D30"/>
              </a:solidFill>
              <a:latin typeface="Gill Sans Ultra Bold" panose="020B0A02020104020203" pitchFamily="34" charset="77"/>
              <a:ea typeface="Shadows Into Light Two"/>
              <a:cs typeface="Shadows Into Light Two"/>
              <a:sym typeface="Shadows Into Light Two"/>
            </a:endParaRPr>
          </a:p>
        </p:txBody>
      </p:sp>
      <p:pic>
        <p:nvPicPr>
          <p:cNvPr id="5" name="Bilde 4">
            <a:extLst>
              <a:ext uri="{FF2B5EF4-FFF2-40B4-BE49-F238E27FC236}">
                <a16:creationId xmlns:a16="http://schemas.microsoft.com/office/drawing/2014/main" id="{5D260570-E067-974C-A8A0-5CADCEEB289A}"/>
              </a:ext>
            </a:extLst>
          </p:cNvPr>
          <p:cNvPicPr>
            <a:picLocks noChangeAspect="1"/>
          </p:cNvPicPr>
          <p:nvPr/>
        </p:nvPicPr>
        <p:blipFill>
          <a:blip r:embed="rId3"/>
          <a:stretch>
            <a:fillRect/>
          </a:stretch>
        </p:blipFill>
        <p:spPr>
          <a:xfrm>
            <a:off x="3797455" y="1385916"/>
            <a:ext cx="1549089" cy="1549089"/>
          </a:xfrm>
          <a:prstGeom prst="rect">
            <a:avLst/>
          </a:prstGeom>
        </p:spPr>
      </p:pic>
      <p:sp>
        <p:nvSpPr>
          <p:cNvPr id="2" name="TekstSylinder 1">
            <a:extLst>
              <a:ext uri="{FF2B5EF4-FFF2-40B4-BE49-F238E27FC236}">
                <a16:creationId xmlns:a16="http://schemas.microsoft.com/office/drawing/2014/main" id="{75C8998F-D08B-2B4E-A064-BB373E9CA817}"/>
              </a:ext>
            </a:extLst>
          </p:cNvPr>
          <p:cNvSpPr txBox="1"/>
          <p:nvPr/>
        </p:nvSpPr>
        <p:spPr>
          <a:xfrm>
            <a:off x="1597794" y="3071374"/>
            <a:ext cx="5693131" cy="461665"/>
          </a:xfrm>
          <a:prstGeom prst="rect">
            <a:avLst/>
          </a:prstGeom>
          <a:noFill/>
        </p:spPr>
        <p:txBody>
          <a:bodyPr wrap="square" rtlCol="0">
            <a:spAutoFit/>
          </a:bodyPr>
          <a:lstStyle/>
          <a:p>
            <a:pPr algn="ctr"/>
            <a:r>
              <a:rPr lang="nb-NO" sz="2400" dirty="0">
                <a:latin typeface="Gill Sans Ultra Bold" panose="020B0A02020104020203" pitchFamily="34" charset="77"/>
              </a:rPr>
              <a:t>Workshop  </a:t>
            </a:r>
          </a:p>
        </p:txBody>
      </p:sp>
    </p:spTree>
    <p:extLst>
      <p:ext uri="{BB962C8B-B14F-4D97-AF65-F5344CB8AC3E}">
        <p14:creationId xmlns:p14="http://schemas.microsoft.com/office/powerpoint/2010/main" val="8955329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62D30"/>
        </a:solidFill>
        <a:effectLst/>
      </p:bgPr>
    </p:bg>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795639E-CA65-CD45-BFA0-DD2C6910EBD3}"/>
              </a:ext>
            </a:extLst>
          </p:cNvPr>
          <p:cNvSpPr>
            <a:spLocks noGrp="1"/>
          </p:cNvSpPr>
          <p:nvPr>
            <p:ph type="title"/>
          </p:nvPr>
        </p:nvSpPr>
        <p:spPr/>
        <p:txBody>
          <a:bodyPr>
            <a:normAutofit fontScale="90000"/>
          </a:bodyPr>
          <a:lstStyle/>
          <a:p>
            <a:r>
              <a:rPr lang="nb-NO" dirty="0">
                <a:solidFill>
                  <a:srgbClr val="EBEFCA"/>
                </a:solidFill>
                <a:latin typeface="Gill Sans Ultra Bold" panose="020B0A02020104020203" pitchFamily="34" charset="77"/>
              </a:rPr>
              <a:t>Plan for økten </a:t>
            </a:r>
          </a:p>
        </p:txBody>
      </p:sp>
      <p:sp>
        <p:nvSpPr>
          <p:cNvPr id="6" name="Bildeforklaring formet som et rektangel 5">
            <a:extLst>
              <a:ext uri="{FF2B5EF4-FFF2-40B4-BE49-F238E27FC236}">
                <a16:creationId xmlns:a16="http://schemas.microsoft.com/office/drawing/2014/main" id="{694AD5DA-4366-4946-AA96-CED7451BA970}"/>
              </a:ext>
            </a:extLst>
          </p:cNvPr>
          <p:cNvSpPr/>
          <p:nvPr/>
        </p:nvSpPr>
        <p:spPr>
          <a:xfrm>
            <a:off x="804962" y="2006266"/>
            <a:ext cx="2765150" cy="1130967"/>
          </a:xfrm>
          <a:prstGeom prst="wedgeRectCallout">
            <a:avLst/>
          </a:prstGeom>
          <a:solidFill>
            <a:srgbClr val="EBEFCA"/>
          </a:solidFill>
          <a:ln>
            <a:solidFill>
              <a:srgbClr val="162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rgbClr val="162D30"/>
                </a:solidFill>
                <a:latin typeface="Gill Sans Ultra Bold" panose="020B0A02020104020203" pitchFamily="34" charset="77"/>
              </a:rPr>
              <a:t>Blåskjell </a:t>
            </a:r>
          </a:p>
        </p:txBody>
      </p:sp>
      <p:sp>
        <p:nvSpPr>
          <p:cNvPr id="7" name="Bildeforklaring formet som et rektangel 6">
            <a:extLst>
              <a:ext uri="{FF2B5EF4-FFF2-40B4-BE49-F238E27FC236}">
                <a16:creationId xmlns:a16="http://schemas.microsoft.com/office/drawing/2014/main" id="{F6F881AB-3D01-C748-8363-FBDAF10C405A}"/>
              </a:ext>
            </a:extLst>
          </p:cNvPr>
          <p:cNvSpPr/>
          <p:nvPr/>
        </p:nvSpPr>
        <p:spPr>
          <a:xfrm>
            <a:off x="4063374" y="640570"/>
            <a:ext cx="2774775" cy="1390395"/>
          </a:xfrm>
          <a:prstGeom prst="wedgeRectCallout">
            <a:avLst/>
          </a:prstGeom>
          <a:solidFill>
            <a:srgbClr val="EBEFCA"/>
          </a:solidFill>
          <a:ln>
            <a:solidFill>
              <a:srgbClr val="162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rgbClr val="162D30"/>
                </a:solidFill>
                <a:latin typeface="Gill Sans Ultra Bold" panose="020B0A02020104020203" pitchFamily="34" charset="77"/>
              </a:rPr>
              <a:t>Plukkfisk </a:t>
            </a:r>
          </a:p>
        </p:txBody>
      </p:sp>
      <p:sp>
        <p:nvSpPr>
          <p:cNvPr id="8" name="Bildeforklaring formet som et rektangel 7">
            <a:extLst>
              <a:ext uri="{FF2B5EF4-FFF2-40B4-BE49-F238E27FC236}">
                <a16:creationId xmlns:a16="http://schemas.microsoft.com/office/drawing/2014/main" id="{175800FF-7089-1D41-8653-623A0FBF38D9}"/>
              </a:ext>
            </a:extLst>
          </p:cNvPr>
          <p:cNvSpPr/>
          <p:nvPr/>
        </p:nvSpPr>
        <p:spPr>
          <a:xfrm>
            <a:off x="4131545" y="2899112"/>
            <a:ext cx="2139508" cy="1390395"/>
          </a:xfrm>
          <a:prstGeom prst="wedgeRectCallout">
            <a:avLst/>
          </a:prstGeom>
          <a:solidFill>
            <a:srgbClr val="EBEFCA"/>
          </a:solidFill>
          <a:ln>
            <a:solidFill>
              <a:srgbClr val="162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rgbClr val="162D30"/>
                </a:solidFill>
                <a:latin typeface="Gill Sans Ultra Bold" panose="020B0A02020104020203" pitchFamily="34" charset="77"/>
              </a:rPr>
              <a:t>Laksetaco </a:t>
            </a:r>
          </a:p>
        </p:txBody>
      </p:sp>
    </p:spTree>
    <p:extLst>
      <p:ext uri="{BB962C8B-B14F-4D97-AF65-F5344CB8AC3E}">
        <p14:creationId xmlns:p14="http://schemas.microsoft.com/office/powerpoint/2010/main" val="39085483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BEFCA"/>
        </a:solidFill>
        <a:effectLst/>
      </p:bgPr>
    </p:bg>
    <p:spTree>
      <p:nvGrpSpPr>
        <p:cNvPr id="1" name=""/>
        <p:cNvGrpSpPr/>
        <p:nvPr/>
      </p:nvGrpSpPr>
      <p:grpSpPr>
        <a:xfrm>
          <a:off x="0" y="0"/>
          <a:ext cx="0" cy="0"/>
          <a:chOff x="0" y="0"/>
          <a:chExt cx="0" cy="0"/>
        </a:xfrm>
      </p:grpSpPr>
      <p:pic>
        <p:nvPicPr>
          <p:cNvPr id="1026" name="Picture 2">
            <a:hlinkClick r:id="rId3"/>
            <a:extLst>
              <a:ext uri="{FF2B5EF4-FFF2-40B4-BE49-F238E27FC236}">
                <a16:creationId xmlns:a16="http://schemas.microsoft.com/office/drawing/2014/main" id="{FF959A13-D502-4E42-B435-B36E13D96C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4588" y="0"/>
            <a:ext cx="431482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39713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BEFCA"/>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2595A3-6535-C14A-9E9D-0F28F8951F55}"/>
              </a:ext>
            </a:extLst>
          </p:cNvPr>
          <p:cNvSpPr>
            <a:spLocks noGrp="1"/>
          </p:cNvSpPr>
          <p:nvPr>
            <p:ph type="title"/>
          </p:nvPr>
        </p:nvSpPr>
        <p:spPr/>
        <p:txBody>
          <a:bodyPr>
            <a:normAutofit fontScale="90000"/>
          </a:bodyPr>
          <a:lstStyle/>
          <a:p>
            <a:endParaRPr lang="nb-NO"/>
          </a:p>
        </p:txBody>
      </p:sp>
      <p:sp>
        <p:nvSpPr>
          <p:cNvPr id="3" name="Plassholder for tekst 2">
            <a:extLst>
              <a:ext uri="{FF2B5EF4-FFF2-40B4-BE49-F238E27FC236}">
                <a16:creationId xmlns:a16="http://schemas.microsoft.com/office/drawing/2014/main" id="{B25F023C-13E8-9A49-904B-77FE18CFA8B2}"/>
              </a:ext>
            </a:extLst>
          </p:cNvPr>
          <p:cNvSpPr>
            <a:spLocks noGrp="1"/>
          </p:cNvSpPr>
          <p:nvPr>
            <p:ph type="body" idx="1"/>
          </p:nvPr>
        </p:nvSpPr>
        <p:spPr/>
        <p:txBody>
          <a:bodyPr/>
          <a:lstStyle/>
          <a:p>
            <a:endParaRPr lang="nb-NO"/>
          </a:p>
        </p:txBody>
      </p:sp>
      <p:pic>
        <p:nvPicPr>
          <p:cNvPr id="2050" name="Picture 2">
            <a:hlinkClick r:id="rId3"/>
            <a:extLst>
              <a:ext uri="{FF2B5EF4-FFF2-40B4-BE49-F238E27FC236}">
                <a16:creationId xmlns:a16="http://schemas.microsoft.com/office/drawing/2014/main" id="{73F3C5AD-2F31-9B4E-A251-77C194BCD0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8725" y="0"/>
            <a:ext cx="414655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79979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BEFCA"/>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8B08697-E070-D549-9EA0-93B3A0AC2EC8}"/>
              </a:ext>
            </a:extLst>
          </p:cNvPr>
          <p:cNvSpPr>
            <a:spLocks noGrp="1"/>
          </p:cNvSpPr>
          <p:nvPr>
            <p:ph type="title"/>
          </p:nvPr>
        </p:nvSpPr>
        <p:spPr/>
        <p:txBody>
          <a:bodyPr>
            <a:normAutofit fontScale="90000"/>
          </a:bodyPr>
          <a:lstStyle/>
          <a:p>
            <a:r>
              <a:rPr lang="nb-NO" dirty="0">
                <a:latin typeface="Gill Sans MT" panose="020B0502020104020203" pitchFamily="34" charset="77"/>
              </a:rPr>
              <a:t>Quiz med svaralternativer </a:t>
            </a:r>
          </a:p>
        </p:txBody>
      </p:sp>
      <p:sp>
        <p:nvSpPr>
          <p:cNvPr id="4" name="Ellipse 3">
            <a:extLst>
              <a:ext uri="{FF2B5EF4-FFF2-40B4-BE49-F238E27FC236}">
                <a16:creationId xmlns:a16="http://schemas.microsoft.com/office/drawing/2014/main" id="{AAF905A7-BB28-D34E-BFA0-B1E1465940C5}"/>
              </a:ext>
            </a:extLst>
          </p:cNvPr>
          <p:cNvSpPr/>
          <p:nvPr/>
        </p:nvSpPr>
        <p:spPr>
          <a:xfrm>
            <a:off x="3638086" y="946483"/>
            <a:ext cx="1265128" cy="1319945"/>
          </a:xfrm>
          <a:prstGeom prst="ellipse">
            <a:avLst/>
          </a:prstGeom>
          <a:noFill/>
          <a:ln>
            <a:solidFill>
              <a:srgbClr val="162D3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b-NO" dirty="0"/>
          </a:p>
        </p:txBody>
      </p:sp>
      <p:sp>
        <p:nvSpPr>
          <p:cNvPr id="6" name="Rektangel 5">
            <a:extLst>
              <a:ext uri="{FF2B5EF4-FFF2-40B4-BE49-F238E27FC236}">
                <a16:creationId xmlns:a16="http://schemas.microsoft.com/office/drawing/2014/main" id="{282FC933-2C86-2B4C-AEFF-4EE816B0A6A8}"/>
              </a:ext>
            </a:extLst>
          </p:cNvPr>
          <p:cNvSpPr/>
          <p:nvPr/>
        </p:nvSpPr>
        <p:spPr>
          <a:xfrm>
            <a:off x="3813450" y="3263030"/>
            <a:ext cx="914400" cy="914400"/>
          </a:xfrm>
          <a:prstGeom prst="rect">
            <a:avLst/>
          </a:prstGeom>
          <a:solidFill>
            <a:srgbClr val="EBEFCA"/>
          </a:solidFill>
          <a:ln>
            <a:solidFill>
              <a:srgbClr val="162D3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7" name="Rektangel 6">
            <a:extLst>
              <a:ext uri="{FF2B5EF4-FFF2-40B4-BE49-F238E27FC236}">
                <a16:creationId xmlns:a16="http://schemas.microsoft.com/office/drawing/2014/main" id="{8F882631-86C4-A04B-B3D8-3117B5F3BEAB}"/>
              </a:ext>
            </a:extLst>
          </p:cNvPr>
          <p:cNvSpPr/>
          <p:nvPr/>
        </p:nvSpPr>
        <p:spPr>
          <a:xfrm>
            <a:off x="5987441" y="3237978"/>
            <a:ext cx="914400" cy="914400"/>
          </a:xfrm>
          <a:prstGeom prst="rect">
            <a:avLst/>
          </a:prstGeom>
          <a:noFill/>
          <a:ln>
            <a:solidFill>
              <a:srgbClr val="162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 name="Grafikk 10" descr="Hjerne i hode med heldekkende fyll">
            <a:extLst>
              <a:ext uri="{FF2B5EF4-FFF2-40B4-BE49-F238E27FC236}">
                <a16:creationId xmlns:a16="http://schemas.microsoft.com/office/drawing/2014/main" id="{A67FFE74-8967-EB4D-9860-F1D89B450F5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29600" y="32083"/>
            <a:ext cx="914400" cy="914400"/>
          </a:xfrm>
          <a:prstGeom prst="rect">
            <a:avLst/>
          </a:prstGeom>
        </p:spPr>
      </p:pic>
      <p:sp>
        <p:nvSpPr>
          <p:cNvPr id="12" name="Rektangel 11">
            <a:extLst>
              <a:ext uri="{FF2B5EF4-FFF2-40B4-BE49-F238E27FC236}">
                <a16:creationId xmlns:a16="http://schemas.microsoft.com/office/drawing/2014/main" id="{CA83EFAD-D35E-E64A-96B7-2F04925BCD3D}"/>
              </a:ext>
            </a:extLst>
          </p:cNvPr>
          <p:cNvSpPr/>
          <p:nvPr/>
        </p:nvSpPr>
        <p:spPr>
          <a:xfrm>
            <a:off x="1453019" y="3263030"/>
            <a:ext cx="914400" cy="914400"/>
          </a:xfrm>
          <a:prstGeom prst="rect">
            <a:avLst/>
          </a:prstGeom>
          <a:solidFill>
            <a:srgbClr val="EBEFCA"/>
          </a:solidFill>
          <a:ln>
            <a:solidFill>
              <a:srgbClr val="162D3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Tree>
    <p:extLst>
      <p:ext uri="{BB962C8B-B14F-4D97-AF65-F5344CB8AC3E}">
        <p14:creationId xmlns:p14="http://schemas.microsoft.com/office/powerpoint/2010/main" val="2076600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EEDE8"/>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07059C-1D2D-DF4E-BC06-4AF43A7DA1FA}"/>
              </a:ext>
            </a:extLst>
          </p:cNvPr>
          <p:cNvSpPr>
            <a:spLocks noGrp="1"/>
          </p:cNvSpPr>
          <p:nvPr>
            <p:ph type="title"/>
          </p:nvPr>
        </p:nvSpPr>
        <p:spPr>
          <a:solidFill>
            <a:srgbClr val="DEEDE8"/>
          </a:solidFill>
        </p:spPr>
        <p:txBody>
          <a:bodyPr>
            <a:normAutofit fontScale="90000"/>
          </a:bodyPr>
          <a:lstStyle/>
          <a:p>
            <a:r>
              <a:rPr lang="nb-NO" dirty="0">
                <a:latin typeface="Gill Sans MT" panose="020B0502020104020203" pitchFamily="34" charset="77"/>
              </a:rPr>
              <a:t>Kilder </a:t>
            </a:r>
          </a:p>
        </p:txBody>
      </p:sp>
      <p:sp>
        <p:nvSpPr>
          <p:cNvPr id="3" name="Plassholder for tekst 2">
            <a:extLst>
              <a:ext uri="{FF2B5EF4-FFF2-40B4-BE49-F238E27FC236}">
                <a16:creationId xmlns:a16="http://schemas.microsoft.com/office/drawing/2014/main" id="{6758774E-7367-EB4D-B1F9-E8F0A9E1BE23}"/>
              </a:ext>
            </a:extLst>
          </p:cNvPr>
          <p:cNvSpPr>
            <a:spLocks noGrp="1"/>
          </p:cNvSpPr>
          <p:nvPr>
            <p:ph type="body" idx="1"/>
          </p:nvPr>
        </p:nvSpPr>
        <p:spPr>
          <a:solidFill>
            <a:srgbClr val="DEEDE8"/>
          </a:solidFill>
        </p:spPr>
        <p:txBody>
          <a:bodyPr>
            <a:normAutofit lnSpcReduction="10000"/>
          </a:bodyPr>
          <a:lstStyle/>
          <a:p>
            <a:r>
              <a:rPr lang="nb-NO" dirty="0">
                <a:solidFill>
                  <a:srgbClr val="1B373C"/>
                </a:solidFill>
                <a:latin typeface="Gill Sans MT" panose="020B0502020104020203" pitchFamily="34" charset="77"/>
              </a:rPr>
              <a:t>Kunnskapsløftet 20</a:t>
            </a:r>
          </a:p>
          <a:p>
            <a:r>
              <a:rPr lang="nb-NO" dirty="0" err="1">
                <a:solidFill>
                  <a:srgbClr val="1B373C"/>
                </a:solidFill>
                <a:latin typeface="Gill Sans MT" panose="020B0502020104020203" pitchFamily="34" charset="77"/>
              </a:rPr>
              <a:t>Geitmyra</a:t>
            </a:r>
            <a:r>
              <a:rPr lang="nb-NO" dirty="0">
                <a:solidFill>
                  <a:srgbClr val="1B373C"/>
                </a:solidFill>
                <a:latin typeface="Gill Sans MT" panose="020B0502020104020203" pitchFamily="34" charset="77"/>
              </a:rPr>
              <a:t> </a:t>
            </a:r>
          </a:p>
          <a:p>
            <a:r>
              <a:rPr lang="nb-NO" dirty="0" err="1">
                <a:solidFill>
                  <a:srgbClr val="1B373C"/>
                </a:solidFill>
                <a:latin typeface="Gill Sans MT" panose="020B0502020104020203" pitchFamily="34" charset="77"/>
              </a:rPr>
              <a:t>Matopedia</a:t>
            </a:r>
            <a:endParaRPr lang="nb-NO" dirty="0">
              <a:solidFill>
                <a:srgbClr val="1B373C"/>
              </a:solidFill>
              <a:latin typeface="Gill Sans MT" panose="020B0502020104020203" pitchFamily="34" charset="77"/>
            </a:endParaRPr>
          </a:p>
          <a:p>
            <a:r>
              <a:rPr lang="nb-NO" dirty="0">
                <a:solidFill>
                  <a:srgbClr val="1B373C"/>
                </a:solidFill>
                <a:latin typeface="Gill Sans MT" panose="020B0502020104020203" pitchFamily="34" charset="77"/>
              </a:rPr>
              <a:t>Tv2 skole </a:t>
            </a:r>
          </a:p>
          <a:p>
            <a:r>
              <a:rPr lang="nb-NO" dirty="0">
                <a:solidFill>
                  <a:srgbClr val="1B373C"/>
                </a:solidFill>
                <a:latin typeface="Gill Sans MT" panose="020B0502020104020203" pitchFamily="34" charset="77"/>
              </a:rPr>
              <a:t>Smak av kysten sin kvalitetshåndbok  </a:t>
            </a:r>
          </a:p>
          <a:p>
            <a:r>
              <a:rPr lang="nb-NO" dirty="0" err="1">
                <a:solidFill>
                  <a:srgbClr val="1B373C"/>
                </a:solidFill>
                <a:latin typeface="Gill Sans MT" panose="020B0502020104020203" pitchFamily="34" charset="77"/>
              </a:rPr>
              <a:t>Passion</a:t>
            </a:r>
            <a:r>
              <a:rPr lang="nb-NO" dirty="0">
                <a:solidFill>
                  <a:srgbClr val="1B373C"/>
                </a:solidFill>
                <a:latin typeface="Gill Sans MT" panose="020B0502020104020203" pitchFamily="34" charset="77"/>
              </a:rPr>
              <a:t> for </a:t>
            </a:r>
            <a:r>
              <a:rPr lang="nb-NO" dirty="0" err="1">
                <a:solidFill>
                  <a:srgbClr val="1B373C"/>
                </a:solidFill>
                <a:latin typeface="Gill Sans MT" panose="020B0502020104020203" pitchFamily="34" charset="77"/>
              </a:rPr>
              <a:t>ocean</a:t>
            </a:r>
            <a:r>
              <a:rPr lang="nb-NO" dirty="0">
                <a:solidFill>
                  <a:srgbClr val="1B373C"/>
                </a:solidFill>
                <a:latin typeface="Gill Sans MT" panose="020B0502020104020203" pitchFamily="34" charset="77"/>
              </a:rPr>
              <a:t> </a:t>
            </a:r>
          </a:p>
          <a:p>
            <a:r>
              <a:rPr lang="nb-NO" dirty="0">
                <a:solidFill>
                  <a:srgbClr val="1B373C"/>
                </a:solidFill>
                <a:latin typeface="Gill Sans MT" panose="020B0502020104020203" pitchFamily="34" charset="77"/>
              </a:rPr>
              <a:t>Fiskesprell </a:t>
            </a:r>
          </a:p>
          <a:p>
            <a:r>
              <a:rPr lang="nb-NO" dirty="0">
                <a:solidFill>
                  <a:srgbClr val="1B373C"/>
                </a:solidFill>
                <a:latin typeface="Gill Sans MT" panose="020B0502020104020203" pitchFamily="34" charset="77"/>
                <a:hlinkClick r:id="rId3"/>
              </a:rPr>
              <a:t>https://veilederforum.no/sites/default/files/public/undervisningsopplegg-i-karrierelaering.pdf</a:t>
            </a:r>
            <a:r>
              <a:rPr lang="nb-NO" dirty="0">
                <a:solidFill>
                  <a:srgbClr val="1B373C"/>
                </a:solidFill>
                <a:latin typeface="Gill Sans MT" panose="020B0502020104020203" pitchFamily="34" charset="77"/>
              </a:rPr>
              <a:t> </a:t>
            </a:r>
          </a:p>
          <a:p>
            <a:r>
              <a:rPr lang="nb-NO" dirty="0">
                <a:solidFill>
                  <a:srgbClr val="1B373C"/>
                </a:solidFill>
                <a:latin typeface="Gill Sans MT" panose="020B0502020104020203" pitchFamily="34" charset="77"/>
              </a:rPr>
              <a:t>Smak deg frem </a:t>
            </a:r>
          </a:p>
          <a:p>
            <a:r>
              <a:rPr lang="nb-NO" dirty="0">
                <a:solidFill>
                  <a:srgbClr val="1B373C"/>
                </a:solidFill>
                <a:latin typeface="Gill Sans MT" panose="020B0502020104020203" pitchFamily="34" charset="77"/>
              </a:rPr>
              <a:t>NHO reiseliv </a:t>
            </a:r>
          </a:p>
        </p:txBody>
      </p:sp>
      <p:pic>
        <p:nvPicPr>
          <p:cNvPr id="4" name="Bilde 3">
            <a:extLst>
              <a:ext uri="{FF2B5EF4-FFF2-40B4-BE49-F238E27FC236}">
                <a16:creationId xmlns:a16="http://schemas.microsoft.com/office/drawing/2014/main" id="{5709291E-05D7-B749-94C6-E7F340AB091F}"/>
              </a:ext>
            </a:extLst>
          </p:cNvPr>
          <p:cNvPicPr>
            <a:picLocks noChangeAspect="1"/>
          </p:cNvPicPr>
          <p:nvPr/>
        </p:nvPicPr>
        <p:blipFill>
          <a:blip r:embed="rId4"/>
          <a:stretch>
            <a:fillRect/>
          </a:stretch>
        </p:blipFill>
        <p:spPr>
          <a:xfrm>
            <a:off x="8248650" y="-65287"/>
            <a:ext cx="895350" cy="895350"/>
          </a:xfrm>
          <a:prstGeom prst="rect">
            <a:avLst/>
          </a:prstGeom>
        </p:spPr>
      </p:pic>
      <p:pic>
        <p:nvPicPr>
          <p:cNvPr id="6" name="Bilde 5">
            <a:hlinkClick r:id="rId5" action="ppaction://hlinksldjump"/>
            <a:extLst>
              <a:ext uri="{FF2B5EF4-FFF2-40B4-BE49-F238E27FC236}">
                <a16:creationId xmlns:a16="http://schemas.microsoft.com/office/drawing/2014/main" id="{2A1AE20F-3228-4548-BE6C-B08395B598BA}"/>
              </a:ext>
            </a:extLst>
          </p:cNvPr>
          <p:cNvPicPr>
            <a:picLocks noChangeAspect="1"/>
          </p:cNvPicPr>
          <p:nvPr/>
        </p:nvPicPr>
        <p:blipFill>
          <a:blip r:embed="rId6"/>
          <a:stretch>
            <a:fillRect/>
          </a:stretch>
        </p:blipFill>
        <p:spPr>
          <a:xfrm>
            <a:off x="8066149" y="4688378"/>
            <a:ext cx="961472" cy="329004"/>
          </a:xfrm>
          <a:prstGeom prst="rect">
            <a:avLst/>
          </a:prstGeom>
        </p:spPr>
      </p:pic>
    </p:spTree>
    <p:extLst>
      <p:ext uri="{BB962C8B-B14F-4D97-AF65-F5344CB8AC3E}">
        <p14:creationId xmlns:p14="http://schemas.microsoft.com/office/powerpoint/2010/main" val="4273623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EEDE8"/>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0560BC1-1E6A-134C-B275-39E90082C4E4}"/>
              </a:ext>
            </a:extLst>
          </p:cNvPr>
          <p:cNvSpPr>
            <a:spLocks noGrp="1"/>
          </p:cNvSpPr>
          <p:nvPr>
            <p:ph type="title"/>
          </p:nvPr>
        </p:nvSpPr>
        <p:spPr/>
        <p:txBody>
          <a:bodyPr>
            <a:normAutofit fontScale="90000"/>
          </a:bodyPr>
          <a:lstStyle/>
          <a:p>
            <a:r>
              <a:rPr lang="nb-NO" dirty="0">
                <a:solidFill>
                  <a:srgbClr val="162D30"/>
                </a:solidFill>
                <a:latin typeface="Gill Sans Ultra Bold" panose="020B0A02020104020203" pitchFamily="34" charset="77"/>
              </a:rPr>
              <a:t>Visste du at!</a:t>
            </a:r>
            <a:br>
              <a:rPr lang="nb-NO" dirty="0">
                <a:solidFill>
                  <a:srgbClr val="162D30"/>
                </a:solidFill>
                <a:latin typeface="Gill Sans Ultra Bold" panose="020B0A02020104020203" pitchFamily="34" charset="77"/>
              </a:rPr>
            </a:br>
            <a:endParaRPr lang="nb-NO" dirty="0">
              <a:solidFill>
                <a:srgbClr val="162D30"/>
              </a:solidFill>
              <a:latin typeface="Gill Sans Ultra Bold" panose="020B0A02020104020203" pitchFamily="34" charset="77"/>
            </a:endParaRPr>
          </a:p>
        </p:txBody>
      </p:sp>
      <p:sp>
        <p:nvSpPr>
          <p:cNvPr id="3" name="Plassholder for tekst 2">
            <a:extLst>
              <a:ext uri="{FF2B5EF4-FFF2-40B4-BE49-F238E27FC236}">
                <a16:creationId xmlns:a16="http://schemas.microsoft.com/office/drawing/2014/main" id="{16128CDE-3D66-434E-848B-2F94386307F4}"/>
              </a:ext>
            </a:extLst>
          </p:cNvPr>
          <p:cNvSpPr>
            <a:spLocks noGrp="1"/>
          </p:cNvSpPr>
          <p:nvPr>
            <p:ph type="body" idx="1"/>
          </p:nvPr>
        </p:nvSpPr>
        <p:spPr/>
        <p:txBody>
          <a:bodyPr>
            <a:noAutofit/>
          </a:bodyPr>
          <a:lstStyle/>
          <a:p>
            <a:r>
              <a:rPr lang="nb-NO" sz="2000" dirty="0">
                <a:solidFill>
                  <a:srgbClr val="162D30"/>
                </a:solidFill>
                <a:latin typeface="Gill Sans MT" panose="020B0502020104020203" pitchFamily="34" charset="77"/>
              </a:rPr>
              <a:t>Det finnes 10.000 smaksløker, og barn og unge har litt flere enn det voksne har.</a:t>
            </a:r>
          </a:p>
          <a:p>
            <a:r>
              <a:rPr lang="nb-NO" sz="2000" dirty="0">
                <a:solidFill>
                  <a:srgbClr val="162D30"/>
                </a:solidFill>
                <a:latin typeface="Gill Sans MT" panose="020B0502020104020203" pitchFamily="34" charset="77"/>
              </a:rPr>
              <a:t>Det bare er syv land i verden som spiser mer fisk enn oss i Norge?</a:t>
            </a:r>
          </a:p>
          <a:p>
            <a:r>
              <a:rPr lang="nb-NO" sz="2000" dirty="0">
                <a:solidFill>
                  <a:srgbClr val="162D30"/>
                </a:solidFill>
                <a:latin typeface="Gill Sans MT" panose="020B0502020104020203" pitchFamily="34" charset="77"/>
              </a:rPr>
              <a:t>Vi spiser i snitt 50 kg i året, hver og en av oss! </a:t>
            </a:r>
          </a:p>
          <a:p>
            <a:r>
              <a:rPr lang="nb-NO" sz="2000" dirty="0">
                <a:solidFill>
                  <a:srgbClr val="162D30"/>
                </a:solidFill>
                <a:latin typeface="Gill Sans MT" panose="020B0502020104020203" pitchFamily="34" charset="77"/>
              </a:rPr>
              <a:t>Forskning viser at det rett og slett gjør oss lykkeligere å være ute i naturen. </a:t>
            </a:r>
          </a:p>
          <a:p>
            <a:endParaRPr lang="nb-NO" sz="2000" dirty="0">
              <a:solidFill>
                <a:srgbClr val="162D30"/>
              </a:solidFill>
              <a:latin typeface="Gill Sans MT" panose="020B0502020104020203" pitchFamily="34" charset="77"/>
            </a:endParaRPr>
          </a:p>
          <a:p>
            <a:endParaRPr lang="nb-NO" sz="2000" dirty="0">
              <a:solidFill>
                <a:srgbClr val="162D30"/>
              </a:solidFill>
              <a:latin typeface="Gill Sans MT" panose="020B0502020104020203" pitchFamily="34" charset="77"/>
            </a:endParaRPr>
          </a:p>
        </p:txBody>
      </p:sp>
      <p:pic>
        <p:nvPicPr>
          <p:cNvPr id="4" name="Bilde 3">
            <a:extLst>
              <a:ext uri="{FF2B5EF4-FFF2-40B4-BE49-F238E27FC236}">
                <a16:creationId xmlns:a16="http://schemas.microsoft.com/office/drawing/2014/main" id="{5BFF6181-E592-A844-ABFD-F07EDE059091}"/>
              </a:ext>
            </a:extLst>
          </p:cNvPr>
          <p:cNvPicPr>
            <a:picLocks noChangeAspect="1"/>
          </p:cNvPicPr>
          <p:nvPr/>
        </p:nvPicPr>
        <p:blipFill>
          <a:blip r:embed="rId3"/>
          <a:stretch>
            <a:fillRect/>
          </a:stretch>
        </p:blipFill>
        <p:spPr>
          <a:xfrm>
            <a:off x="8248650" y="-2650"/>
            <a:ext cx="895350" cy="895350"/>
          </a:xfrm>
          <a:prstGeom prst="rect">
            <a:avLst/>
          </a:prstGeom>
        </p:spPr>
      </p:pic>
    </p:spTree>
    <p:extLst>
      <p:ext uri="{BB962C8B-B14F-4D97-AF65-F5344CB8AC3E}">
        <p14:creationId xmlns:p14="http://schemas.microsoft.com/office/powerpoint/2010/main" val="4228474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EEDE8"/>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E5A73B-D922-404F-B05D-2BBB6B45E5D1}"/>
              </a:ext>
            </a:extLst>
          </p:cNvPr>
          <p:cNvSpPr>
            <a:spLocks noGrp="1"/>
          </p:cNvSpPr>
          <p:nvPr>
            <p:ph type="title"/>
          </p:nvPr>
        </p:nvSpPr>
        <p:spPr/>
        <p:txBody>
          <a:bodyPr>
            <a:normAutofit fontScale="90000"/>
          </a:bodyPr>
          <a:lstStyle/>
          <a:p>
            <a:r>
              <a:rPr lang="nb-NO" b="1" dirty="0">
                <a:solidFill>
                  <a:srgbClr val="162D30"/>
                </a:solidFill>
                <a:latin typeface="Gill Sans MT" panose="020B0502020104020203" pitchFamily="34" charset="77"/>
              </a:rPr>
              <a:t>VØL-skjema </a:t>
            </a:r>
          </a:p>
        </p:txBody>
      </p:sp>
      <p:graphicFrame>
        <p:nvGraphicFramePr>
          <p:cNvPr id="4" name="Tabell 4">
            <a:extLst>
              <a:ext uri="{FF2B5EF4-FFF2-40B4-BE49-F238E27FC236}">
                <a16:creationId xmlns:a16="http://schemas.microsoft.com/office/drawing/2014/main" id="{3029E854-94AA-AB43-A880-D805864DE47A}"/>
              </a:ext>
            </a:extLst>
          </p:cNvPr>
          <p:cNvGraphicFramePr>
            <a:graphicFrameLocks noGrp="1"/>
          </p:cNvGraphicFramePr>
          <p:nvPr/>
        </p:nvGraphicFramePr>
        <p:xfrm>
          <a:off x="468630" y="1143000"/>
          <a:ext cx="7955280" cy="2920651"/>
        </p:xfrm>
        <a:graphic>
          <a:graphicData uri="http://schemas.openxmlformats.org/drawingml/2006/table">
            <a:tbl>
              <a:tblPr firstRow="1" bandRow="1">
                <a:tableStyleId>{1F60DABE-848F-4EA9-BED7-F0A3D9030BC8}</a:tableStyleId>
              </a:tblPr>
              <a:tblGrid>
                <a:gridCol w="2631440">
                  <a:extLst>
                    <a:ext uri="{9D8B030D-6E8A-4147-A177-3AD203B41FA5}">
                      <a16:colId xmlns:a16="http://schemas.microsoft.com/office/drawing/2014/main" val="196170108"/>
                    </a:ext>
                  </a:extLst>
                </a:gridCol>
                <a:gridCol w="2661920">
                  <a:extLst>
                    <a:ext uri="{9D8B030D-6E8A-4147-A177-3AD203B41FA5}">
                      <a16:colId xmlns:a16="http://schemas.microsoft.com/office/drawing/2014/main" val="1418375521"/>
                    </a:ext>
                  </a:extLst>
                </a:gridCol>
                <a:gridCol w="2661920">
                  <a:extLst>
                    <a:ext uri="{9D8B030D-6E8A-4147-A177-3AD203B41FA5}">
                      <a16:colId xmlns:a16="http://schemas.microsoft.com/office/drawing/2014/main" val="4277073677"/>
                    </a:ext>
                  </a:extLst>
                </a:gridCol>
              </a:tblGrid>
              <a:tr h="445770">
                <a:tc>
                  <a:txBody>
                    <a:bodyPr/>
                    <a:lstStyle/>
                    <a:p>
                      <a:r>
                        <a:rPr lang="nb-NO" dirty="0">
                          <a:latin typeface="Gill Sans MT" panose="020B0502020104020203" pitchFamily="34" charset="77"/>
                        </a:rPr>
                        <a:t>Vet </a:t>
                      </a:r>
                    </a:p>
                  </a:txBody>
                  <a:tcPr/>
                </a:tc>
                <a:tc>
                  <a:txBody>
                    <a:bodyPr/>
                    <a:lstStyle/>
                    <a:p>
                      <a:r>
                        <a:rPr lang="nb-NO" dirty="0">
                          <a:latin typeface="Gill Sans MT" panose="020B0502020104020203" pitchFamily="34" charset="77"/>
                        </a:rPr>
                        <a:t>Ønsker </a:t>
                      </a:r>
                    </a:p>
                  </a:txBody>
                  <a:tcPr/>
                </a:tc>
                <a:tc>
                  <a:txBody>
                    <a:bodyPr/>
                    <a:lstStyle/>
                    <a:p>
                      <a:r>
                        <a:rPr lang="nb-NO" dirty="0">
                          <a:latin typeface="Gill Sans MT" panose="020B0502020104020203" pitchFamily="34" charset="77"/>
                        </a:rPr>
                        <a:t>Lært </a:t>
                      </a:r>
                    </a:p>
                  </a:txBody>
                  <a:tcPr/>
                </a:tc>
                <a:extLst>
                  <a:ext uri="{0D108BD9-81ED-4DB2-BD59-A6C34878D82A}">
                    <a16:rowId xmlns:a16="http://schemas.microsoft.com/office/drawing/2014/main" val="3597983894"/>
                  </a:ext>
                </a:extLst>
              </a:tr>
              <a:tr h="2474881">
                <a:tc>
                  <a:txBody>
                    <a:bodyPr/>
                    <a:lstStyle/>
                    <a:p>
                      <a:r>
                        <a:rPr lang="nb-NO" dirty="0">
                          <a:latin typeface="Gill Sans MT" panose="020B0502020104020203" pitchFamily="34" charset="77"/>
                        </a:rPr>
                        <a:t>Jeg vet at...</a:t>
                      </a:r>
                    </a:p>
                  </a:txBody>
                  <a:tcPr/>
                </a:tc>
                <a:tc>
                  <a:txBody>
                    <a:bodyPr/>
                    <a:lstStyle/>
                    <a:p>
                      <a:r>
                        <a:rPr lang="nb-NO" dirty="0">
                          <a:latin typeface="Gill Sans MT" panose="020B0502020104020203" pitchFamily="34" charset="77"/>
                        </a:rPr>
                        <a:t>Jeg ønsker å lære mer om...</a:t>
                      </a:r>
                    </a:p>
                  </a:txBody>
                  <a:tcPr/>
                </a:tc>
                <a:tc>
                  <a:txBody>
                    <a:bodyPr/>
                    <a:lstStyle/>
                    <a:p>
                      <a:r>
                        <a:rPr lang="nb-NO" dirty="0">
                          <a:latin typeface="Gill Sans MT" panose="020B0502020104020203" pitchFamily="34" charset="77"/>
                        </a:rPr>
                        <a:t>Jeg har lært mer om...</a:t>
                      </a:r>
                    </a:p>
                  </a:txBody>
                  <a:tcPr/>
                </a:tc>
                <a:extLst>
                  <a:ext uri="{0D108BD9-81ED-4DB2-BD59-A6C34878D82A}">
                    <a16:rowId xmlns:a16="http://schemas.microsoft.com/office/drawing/2014/main" val="1250886505"/>
                  </a:ext>
                </a:extLst>
              </a:tr>
            </a:tbl>
          </a:graphicData>
        </a:graphic>
      </p:graphicFrame>
      <p:pic>
        <p:nvPicPr>
          <p:cNvPr id="3" name="Bilde 2">
            <a:extLst>
              <a:ext uri="{FF2B5EF4-FFF2-40B4-BE49-F238E27FC236}">
                <a16:creationId xmlns:a16="http://schemas.microsoft.com/office/drawing/2014/main" id="{4B27ABDC-ADB8-D941-A92E-7855C6364926}"/>
              </a:ext>
            </a:extLst>
          </p:cNvPr>
          <p:cNvPicPr>
            <a:picLocks noChangeAspect="1"/>
          </p:cNvPicPr>
          <p:nvPr/>
        </p:nvPicPr>
        <p:blipFill>
          <a:blip r:embed="rId3"/>
          <a:stretch>
            <a:fillRect/>
          </a:stretch>
        </p:blipFill>
        <p:spPr>
          <a:xfrm>
            <a:off x="8248650" y="-65287"/>
            <a:ext cx="895350" cy="895350"/>
          </a:xfrm>
          <a:prstGeom prst="rect">
            <a:avLst/>
          </a:prstGeom>
        </p:spPr>
      </p:pic>
      <p:pic>
        <p:nvPicPr>
          <p:cNvPr id="5" name="Bilde 4">
            <a:extLst>
              <a:ext uri="{FF2B5EF4-FFF2-40B4-BE49-F238E27FC236}">
                <a16:creationId xmlns:a16="http://schemas.microsoft.com/office/drawing/2014/main" id="{434FF6A3-46A0-C749-99B0-12A9F7320107}"/>
              </a:ext>
            </a:extLst>
          </p:cNvPr>
          <p:cNvPicPr>
            <a:picLocks noChangeAspect="1"/>
          </p:cNvPicPr>
          <p:nvPr/>
        </p:nvPicPr>
        <p:blipFill>
          <a:blip r:embed="rId4"/>
          <a:stretch>
            <a:fillRect/>
          </a:stretch>
        </p:blipFill>
        <p:spPr>
          <a:xfrm>
            <a:off x="8066149" y="4688378"/>
            <a:ext cx="961472" cy="329004"/>
          </a:xfrm>
          <a:prstGeom prst="rect">
            <a:avLst/>
          </a:prstGeom>
        </p:spPr>
      </p:pic>
    </p:spTree>
    <p:extLst>
      <p:ext uri="{BB962C8B-B14F-4D97-AF65-F5344CB8AC3E}">
        <p14:creationId xmlns:p14="http://schemas.microsoft.com/office/powerpoint/2010/main" val="2603707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EEDE8"/>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0D36229-AACA-DB42-A9BE-5F37322E1C23}"/>
              </a:ext>
            </a:extLst>
          </p:cNvPr>
          <p:cNvSpPr>
            <a:spLocks noGrp="1"/>
          </p:cNvSpPr>
          <p:nvPr>
            <p:ph type="title"/>
          </p:nvPr>
        </p:nvSpPr>
        <p:spPr/>
        <p:txBody>
          <a:bodyPr>
            <a:normAutofit fontScale="90000"/>
          </a:bodyPr>
          <a:lstStyle/>
          <a:p>
            <a:r>
              <a:rPr lang="nb-NO" dirty="0">
                <a:solidFill>
                  <a:srgbClr val="162D30"/>
                </a:solidFill>
                <a:latin typeface="Gill Sans Ultra Bold" panose="020B0A02020104020203" pitchFamily="34" charset="77"/>
              </a:rPr>
              <a:t>Oppstartsoppgave</a:t>
            </a:r>
            <a:br>
              <a:rPr lang="nb-NO" dirty="0">
                <a:solidFill>
                  <a:srgbClr val="162D30"/>
                </a:solidFill>
                <a:latin typeface="Gill Sans Ultra Bold" panose="020B0A02020104020203" pitchFamily="34" charset="77"/>
              </a:rPr>
            </a:br>
            <a:endParaRPr lang="nb-NO" sz="2000" dirty="0">
              <a:solidFill>
                <a:srgbClr val="162D30"/>
              </a:solidFill>
              <a:latin typeface="Gill Sans MT" panose="020B0502020104020203" pitchFamily="34" charset="77"/>
            </a:endParaRPr>
          </a:p>
        </p:txBody>
      </p:sp>
      <p:sp>
        <p:nvSpPr>
          <p:cNvPr id="7" name="Bildeforklaring formet som en ellipse 6">
            <a:extLst>
              <a:ext uri="{FF2B5EF4-FFF2-40B4-BE49-F238E27FC236}">
                <a16:creationId xmlns:a16="http://schemas.microsoft.com/office/drawing/2014/main" id="{6309F202-64BC-7E43-929C-F0E2E0036C84}"/>
              </a:ext>
            </a:extLst>
          </p:cNvPr>
          <p:cNvSpPr/>
          <p:nvPr/>
        </p:nvSpPr>
        <p:spPr>
          <a:xfrm>
            <a:off x="4206797" y="425696"/>
            <a:ext cx="2560273" cy="2146054"/>
          </a:xfrm>
          <a:prstGeom prst="wedgeEllipseCallout">
            <a:avLst/>
          </a:prstGeom>
          <a:solidFill>
            <a:srgbClr val="EBEFCA"/>
          </a:solidFill>
          <a:ln>
            <a:solidFill>
              <a:srgbClr val="162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rgbClr val="162D30"/>
                </a:solidFill>
                <a:latin typeface="Gill Sans Ultra Bold" panose="020B0A02020104020203" pitchFamily="34" charset="77"/>
              </a:rPr>
              <a:t>Kan du nevne tre matretter som kan lages med sjømat?</a:t>
            </a:r>
          </a:p>
          <a:p>
            <a:pPr algn="ctr"/>
            <a:endParaRPr lang="nb-NO" dirty="0"/>
          </a:p>
        </p:txBody>
      </p:sp>
      <p:sp>
        <p:nvSpPr>
          <p:cNvPr id="8" name="Bildeforklaring formet som en sky 7">
            <a:extLst>
              <a:ext uri="{FF2B5EF4-FFF2-40B4-BE49-F238E27FC236}">
                <a16:creationId xmlns:a16="http://schemas.microsoft.com/office/drawing/2014/main" id="{4F3AD308-E87D-D94D-BA65-E189029863DB}"/>
              </a:ext>
            </a:extLst>
          </p:cNvPr>
          <p:cNvSpPr/>
          <p:nvPr/>
        </p:nvSpPr>
        <p:spPr>
          <a:xfrm>
            <a:off x="1234998" y="2168304"/>
            <a:ext cx="2560273" cy="2146054"/>
          </a:xfrm>
          <a:prstGeom prst="cloudCallout">
            <a:avLst/>
          </a:prstGeom>
          <a:solidFill>
            <a:srgbClr val="EBEFCA"/>
          </a:solidFill>
          <a:ln>
            <a:solidFill>
              <a:srgbClr val="162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rgbClr val="162D30"/>
                </a:solidFill>
                <a:latin typeface="Gill Sans Ultra Bold" panose="020B0A02020104020203" pitchFamily="34" charset="77"/>
              </a:rPr>
              <a:t>Hvilken type sjømat liker du best?</a:t>
            </a:r>
            <a:endParaRPr lang="nb-NO" dirty="0">
              <a:latin typeface="Gill Sans Ultra Bold" panose="020B0A02020104020203" pitchFamily="34" charset="77"/>
            </a:endParaRPr>
          </a:p>
        </p:txBody>
      </p:sp>
      <p:sp>
        <p:nvSpPr>
          <p:cNvPr id="11" name="Bildeforklaring formet som et rektangel 10">
            <a:extLst>
              <a:ext uri="{FF2B5EF4-FFF2-40B4-BE49-F238E27FC236}">
                <a16:creationId xmlns:a16="http://schemas.microsoft.com/office/drawing/2014/main" id="{C6F5E398-0B81-6D4A-8318-EE0FDC27D4A3}"/>
              </a:ext>
            </a:extLst>
          </p:cNvPr>
          <p:cNvSpPr/>
          <p:nvPr/>
        </p:nvSpPr>
        <p:spPr>
          <a:xfrm>
            <a:off x="5486934" y="2913257"/>
            <a:ext cx="3345366" cy="1841813"/>
          </a:xfrm>
          <a:prstGeom prst="wedgeRectCallout">
            <a:avLst/>
          </a:prstGeom>
          <a:solidFill>
            <a:srgbClr val="EBEFCA"/>
          </a:solidFill>
          <a:ln>
            <a:solidFill>
              <a:srgbClr val="162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800" dirty="0">
                <a:solidFill>
                  <a:srgbClr val="162D30"/>
                </a:solidFill>
                <a:latin typeface="Gill Sans Ultra Bold" panose="020B0A02020104020203" pitchFamily="34" charset="77"/>
              </a:rPr>
              <a:t>Skriv opp all sjømaten du kan navnet på</a:t>
            </a:r>
          </a:p>
        </p:txBody>
      </p:sp>
      <p:pic>
        <p:nvPicPr>
          <p:cNvPr id="12" name="Bilde 11">
            <a:extLst>
              <a:ext uri="{FF2B5EF4-FFF2-40B4-BE49-F238E27FC236}">
                <a16:creationId xmlns:a16="http://schemas.microsoft.com/office/drawing/2014/main" id="{9133B802-77C6-154E-8472-6C1401826608}"/>
              </a:ext>
            </a:extLst>
          </p:cNvPr>
          <p:cNvPicPr>
            <a:picLocks noChangeAspect="1"/>
          </p:cNvPicPr>
          <p:nvPr/>
        </p:nvPicPr>
        <p:blipFill>
          <a:blip r:embed="rId3"/>
          <a:stretch>
            <a:fillRect/>
          </a:stretch>
        </p:blipFill>
        <p:spPr>
          <a:xfrm>
            <a:off x="8248650" y="-2650"/>
            <a:ext cx="895350" cy="895350"/>
          </a:xfrm>
          <a:prstGeom prst="rect">
            <a:avLst/>
          </a:prstGeom>
        </p:spPr>
      </p:pic>
      <p:sp>
        <p:nvSpPr>
          <p:cNvPr id="3" name="TekstSylinder 2">
            <a:extLst>
              <a:ext uri="{FF2B5EF4-FFF2-40B4-BE49-F238E27FC236}">
                <a16:creationId xmlns:a16="http://schemas.microsoft.com/office/drawing/2014/main" id="{7E4CA097-C9FE-D748-9524-F1BB75126615}"/>
              </a:ext>
            </a:extLst>
          </p:cNvPr>
          <p:cNvSpPr txBox="1"/>
          <p:nvPr/>
        </p:nvSpPr>
        <p:spPr>
          <a:xfrm>
            <a:off x="1234998" y="1006750"/>
            <a:ext cx="1623060" cy="307777"/>
          </a:xfrm>
          <a:prstGeom prst="rect">
            <a:avLst/>
          </a:prstGeom>
          <a:noFill/>
        </p:spPr>
        <p:txBody>
          <a:bodyPr wrap="square" rtlCol="0">
            <a:spAutoFit/>
          </a:bodyPr>
          <a:lstStyle/>
          <a:p>
            <a:r>
              <a:rPr lang="nb-NO" dirty="0">
                <a:solidFill>
                  <a:srgbClr val="162D30"/>
                </a:solidFill>
                <a:latin typeface="Gill Sans Ultra Bold" panose="020B0A02020104020203" pitchFamily="34" charset="77"/>
                <a:hlinkClick r:id="rId4"/>
              </a:rPr>
              <a:t>Svar i Padlet</a:t>
            </a:r>
            <a:endParaRPr lang="nb-NO" dirty="0"/>
          </a:p>
        </p:txBody>
      </p:sp>
    </p:spTree>
    <p:extLst>
      <p:ext uri="{BB962C8B-B14F-4D97-AF65-F5344CB8AC3E}">
        <p14:creationId xmlns:p14="http://schemas.microsoft.com/office/powerpoint/2010/main" val="350948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EEDE8"/>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0D36229-AACA-DB42-A9BE-5F37322E1C23}"/>
              </a:ext>
            </a:extLst>
          </p:cNvPr>
          <p:cNvSpPr>
            <a:spLocks noGrp="1"/>
          </p:cNvSpPr>
          <p:nvPr>
            <p:ph type="title"/>
          </p:nvPr>
        </p:nvSpPr>
        <p:spPr/>
        <p:txBody>
          <a:bodyPr>
            <a:normAutofit fontScale="90000"/>
          </a:bodyPr>
          <a:lstStyle/>
          <a:p>
            <a:r>
              <a:rPr lang="nb-NO" dirty="0">
                <a:solidFill>
                  <a:srgbClr val="162D30"/>
                </a:solidFill>
                <a:latin typeface="Gill Sans Ultra Bold" panose="020B0A02020104020203" pitchFamily="34" charset="77"/>
              </a:rPr>
              <a:t>Oppstartsoppgave  </a:t>
            </a:r>
          </a:p>
        </p:txBody>
      </p:sp>
      <p:sp>
        <p:nvSpPr>
          <p:cNvPr id="7" name="Bildeforklaring formet som en ellipse 6">
            <a:extLst>
              <a:ext uri="{FF2B5EF4-FFF2-40B4-BE49-F238E27FC236}">
                <a16:creationId xmlns:a16="http://schemas.microsoft.com/office/drawing/2014/main" id="{6309F202-64BC-7E43-929C-F0E2E0036C84}"/>
              </a:ext>
            </a:extLst>
          </p:cNvPr>
          <p:cNvSpPr/>
          <p:nvPr/>
        </p:nvSpPr>
        <p:spPr>
          <a:xfrm>
            <a:off x="4206797" y="425696"/>
            <a:ext cx="2560273" cy="2146054"/>
          </a:xfrm>
          <a:prstGeom prst="wedgeEllipseCallout">
            <a:avLst/>
          </a:prstGeom>
          <a:solidFill>
            <a:srgbClr val="EBEFCA"/>
          </a:solidFill>
          <a:ln>
            <a:solidFill>
              <a:srgbClr val="162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rgbClr val="162D30"/>
                </a:solidFill>
                <a:latin typeface="Gill Sans Ultra Bold" panose="020B0A02020104020203" pitchFamily="34" charset="77"/>
              </a:rPr>
              <a:t>Favorittmat? </a:t>
            </a:r>
            <a:endParaRPr lang="nb-NO" dirty="0">
              <a:latin typeface="Gill Sans Ultra Bold" panose="020B0A02020104020203" pitchFamily="34" charset="77"/>
            </a:endParaRPr>
          </a:p>
        </p:txBody>
      </p:sp>
      <p:sp>
        <p:nvSpPr>
          <p:cNvPr id="8" name="Bildeforklaring formet som en sky 7">
            <a:extLst>
              <a:ext uri="{FF2B5EF4-FFF2-40B4-BE49-F238E27FC236}">
                <a16:creationId xmlns:a16="http://schemas.microsoft.com/office/drawing/2014/main" id="{4F3AD308-E87D-D94D-BA65-E189029863DB}"/>
              </a:ext>
            </a:extLst>
          </p:cNvPr>
          <p:cNvSpPr/>
          <p:nvPr/>
        </p:nvSpPr>
        <p:spPr>
          <a:xfrm>
            <a:off x="1234998" y="2168304"/>
            <a:ext cx="2560273" cy="2146054"/>
          </a:xfrm>
          <a:prstGeom prst="cloudCallout">
            <a:avLst/>
          </a:prstGeom>
          <a:solidFill>
            <a:srgbClr val="EBEFCA"/>
          </a:solidFill>
          <a:ln>
            <a:solidFill>
              <a:srgbClr val="162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rgbClr val="162D30"/>
                </a:solidFill>
                <a:latin typeface="Gill Sans Ultra Bold" panose="020B0A02020104020203" pitchFamily="34" charset="77"/>
              </a:rPr>
              <a:t>Hvilken sanser har vi mennesker? </a:t>
            </a:r>
            <a:endParaRPr lang="nb-NO" dirty="0">
              <a:latin typeface="Gill Sans Ultra Bold" panose="020B0A02020104020203" pitchFamily="34" charset="77"/>
            </a:endParaRPr>
          </a:p>
        </p:txBody>
      </p:sp>
      <p:sp>
        <p:nvSpPr>
          <p:cNvPr id="11" name="Bildeforklaring formet som et rektangel 10">
            <a:extLst>
              <a:ext uri="{FF2B5EF4-FFF2-40B4-BE49-F238E27FC236}">
                <a16:creationId xmlns:a16="http://schemas.microsoft.com/office/drawing/2014/main" id="{C6F5E398-0B81-6D4A-8318-EE0FDC27D4A3}"/>
              </a:ext>
            </a:extLst>
          </p:cNvPr>
          <p:cNvSpPr/>
          <p:nvPr/>
        </p:nvSpPr>
        <p:spPr>
          <a:xfrm>
            <a:off x="5486934" y="2913257"/>
            <a:ext cx="3345366" cy="1841813"/>
          </a:xfrm>
          <a:prstGeom prst="wedgeRectCallout">
            <a:avLst/>
          </a:prstGeom>
          <a:solidFill>
            <a:srgbClr val="EBEFCA"/>
          </a:solidFill>
          <a:ln>
            <a:solidFill>
              <a:srgbClr val="162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800" dirty="0">
                <a:solidFill>
                  <a:srgbClr val="162D30"/>
                </a:solidFill>
                <a:latin typeface="Gill Sans Ultra Bold" panose="020B0A02020104020203" pitchFamily="34" charset="77"/>
              </a:rPr>
              <a:t>Favorittsmak? </a:t>
            </a:r>
          </a:p>
        </p:txBody>
      </p:sp>
      <p:pic>
        <p:nvPicPr>
          <p:cNvPr id="12" name="Bilde 11">
            <a:extLst>
              <a:ext uri="{FF2B5EF4-FFF2-40B4-BE49-F238E27FC236}">
                <a16:creationId xmlns:a16="http://schemas.microsoft.com/office/drawing/2014/main" id="{9133B802-77C6-154E-8472-6C1401826608}"/>
              </a:ext>
            </a:extLst>
          </p:cNvPr>
          <p:cNvPicPr>
            <a:picLocks noChangeAspect="1"/>
          </p:cNvPicPr>
          <p:nvPr/>
        </p:nvPicPr>
        <p:blipFill>
          <a:blip r:embed="rId3"/>
          <a:stretch>
            <a:fillRect/>
          </a:stretch>
        </p:blipFill>
        <p:spPr>
          <a:xfrm>
            <a:off x="8248650" y="-2650"/>
            <a:ext cx="895350" cy="895350"/>
          </a:xfrm>
          <a:prstGeom prst="rect">
            <a:avLst/>
          </a:prstGeom>
        </p:spPr>
      </p:pic>
    </p:spTree>
    <p:extLst>
      <p:ext uri="{BB962C8B-B14F-4D97-AF65-F5344CB8AC3E}">
        <p14:creationId xmlns:p14="http://schemas.microsoft.com/office/powerpoint/2010/main" val="1169228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EEDE8"/>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0D36229-AACA-DB42-A9BE-5F37322E1C23}"/>
              </a:ext>
            </a:extLst>
          </p:cNvPr>
          <p:cNvSpPr>
            <a:spLocks noGrp="1"/>
          </p:cNvSpPr>
          <p:nvPr>
            <p:ph type="title"/>
          </p:nvPr>
        </p:nvSpPr>
        <p:spPr>
          <a:xfrm>
            <a:off x="471720" y="1327252"/>
            <a:ext cx="8520600" cy="572700"/>
          </a:xfrm>
        </p:spPr>
        <p:txBody>
          <a:bodyPr>
            <a:normAutofit fontScale="90000"/>
          </a:bodyPr>
          <a:lstStyle/>
          <a:p>
            <a:r>
              <a:rPr lang="nb-NO" dirty="0">
                <a:solidFill>
                  <a:srgbClr val="162D30"/>
                </a:solidFill>
                <a:latin typeface="Gill Sans Ultra Bold" panose="020B0A02020104020203" pitchFamily="34" charset="77"/>
              </a:rPr>
              <a:t>Klassesamtale  </a:t>
            </a:r>
          </a:p>
        </p:txBody>
      </p:sp>
      <p:sp>
        <p:nvSpPr>
          <p:cNvPr id="7" name="Bildeforklaring formet som en ellipse 6">
            <a:extLst>
              <a:ext uri="{FF2B5EF4-FFF2-40B4-BE49-F238E27FC236}">
                <a16:creationId xmlns:a16="http://schemas.microsoft.com/office/drawing/2014/main" id="{6309F202-64BC-7E43-929C-F0E2E0036C84}"/>
              </a:ext>
            </a:extLst>
          </p:cNvPr>
          <p:cNvSpPr/>
          <p:nvPr/>
        </p:nvSpPr>
        <p:spPr>
          <a:xfrm>
            <a:off x="4199503" y="932521"/>
            <a:ext cx="2196790" cy="1639229"/>
          </a:xfrm>
          <a:prstGeom prst="wedgeEllipseCallout">
            <a:avLst/>
          </a:prstGeom>
          <a:solidFill>
            <a:srgbClr val="EBEFCA"/>
          </a:solidFill>
          <a:ln>
            <a:solidFill>
              <a:srgbClr val="162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solidFill>
                  <a:srgbClr val="162D30"/>
                </a:solidFill>
                <a:latin typeface="Gill Sans Ultra Bold" panose="020B0A02020104020203" pitchFamily="34" charset="77"/>
              </a:rPr>
              <a:t>Hvilken type fisk spiser dere? </a:t>
            </a:r>
          </a:p>
        </p:txBody>
      </p:sp>
      <p:sp>
        <p:nvSpPr>
          <p:cNvPr id="8" name="Bildeforklaring formet som en sky 7">
            <a:extLst>
              <a:ext uri="{FF2B5EF4-FFF2-40B4-BE49-F238E27FC236}">
                <a16:creationId xmlns:a16="http://schemas.microsoft.com/office/drawing/2014/main" id="{4F3AD308-E87D-D94D-BA65-E189029863DB}"/>
              </a:ext>
            </a:extLst>
          </p:cNvPr>
          <p:cNvSpPr/>
          <p:nvPr/>
        </p:nvSpPr>
        <p:spPr>
          <a:xfrm>
            <a:off x="6396293" y="2334504"/>
            <a:ext cx="2369099" cy="2146054"/>
          </a:xfrm>
          <a:prstGeom prst="cloudCallout">
            <a:avLst/>
          </a:prstGeom>
          <a:solidFill>
            <a:srgbClr val="EBEFCA"/>
          </a:solidFill>
          <a:ln>
            <a:solidFill>
              <a:srgbClr val="162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solidFill>
                  <a:srgbClr val="162D30"/>
                </a:solidFill>
                <a:latin typeface="Gill Sans Ultra Bold" panose="020B0A02020104020203" pitchFamily="34" charset="77"/>
              </a:rPr>
              <a:t>Hva tror dere vi kan gjøre for at flere unge skal spise mer fisk? </a:t>
            </a:r>
          </a:p>
        </p:txBody>
      </p:sp>
      <p:sp>
        <p:nvSpPr>
          <p:cNvPr id="11" name="Bildeforklaring formet som et rektangel 10">
            <a:extLst>
              <a:ext uri="{FF2B5EF4-FFF2-40B4-BE49-F238E27FC236}">
                <a16:creationId xmlns:a16="http://schemas.microsoft.com/office/drawing/2014/main" id="{C6F5E398-0B81-6D4A-8318-EE0FDC27D4A3}"/>
              </a:ext>
            </a:extLst>
          </p:cNvPr>
          <p:cNvSpPr/>
          <p:nvPr/>
        </p:nvSpPr>
        <p:spPr>
          <a:xfrm>
            <a:off x="613317" y="2638745"/>
            <a:ext cx="3345366" cy="1841813"/>
          </a:xfrm>
          <a:prstGeom prst="wedgeRectCallout">
            <a:avLst/>
          </a:prstGeom>
          <a:solidFill>
            <a:srgbClr val="EBEFCA"/>
          </a:solidFill>
          <a:ln>
            <a:solidFill>
              <a:srgbClr val="162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solidFill>
                  <a:srgbClr val="162D30"/>
                </a:solidFill>
                <a:latin typeface="Gill Sans Ultra Bold" panose="020B0A02020104020203" pitchFamily="34" charset="77"/>
              </a:rPr>
              <a:t>Hvor ofte spiser dere fisk i klassen? </a:t>
            </a:r>
          </a:p>
        </p:txBody>
      </p:sp>
      <p:pic>
        <p:nvPicPr>
          <p:cNvPr id="6" name="Bilde 5">
            <a:extLst>
              <a:ext uri="{FF2B5EF4-FFF2-40B4-BE49-F238E27FC236}">
                <a16:creationId xmlns:a16="http://schemas.microsoft.com/office/drawing/2014/main" id="{2DF601CC-79DB-BD4D-95B1-130BA38EF2E1}"/>
              </a:ext>
            </a:extLst>
          </p:cNvPr>
          <p:cNvPicPr>
            <a:picLocks noChangeAspect="1"/>
          </p:cNvPicPr>
          <p:nvPr/>
        </p:nvPicPr>
        <p:blipFill>
          <a:blip r:embed="rId3"/>
          <a:stretch>
            <a:fillRect/>
          </a:stretch>
        </p:blipFill>
        <p:spPr>
          <a:xfrm>
            <a:off x="8248650" y="-2650"/>
            <a:ext cx="895350" cy="895350"/>
          </a:xfrm>
          <a:prstGeom prst="rect">
            <a:avLst/>
          </a:prstGeom>
        </p:spPr>
      </p:pic>
    </p:spTree>
    <p:extLst>
      <p:ext uri="{BB962C8B-B14F-4D97-AF65-F5344CB8AC3E}">
        <p14:creationId xmlns:p14="http://schemas.microsoft.com/office/powerpoint/2010/main" val="41348634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EEDE8"/>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C1BD644-B598-9041-9185-40936644A6F0}"/>
              </a:ext>
            </a:extLst>
          </p:cNvPr>
          <p:cNvSpPr>
            <a:spLocks noGrp="1"/>
          </p:cNvSpPr>
          <p:nvPr>
            <p:ph type="title"/>
          </p:nvPr>
        </p:nvSpPr>
        <p:spPr>
          <a:xfrm>
            <a:off x="311700" y="148228"/>
            <a:ext cx="8520600" cy="572700"/>
          </a:xfrm>
        </p:spPr>
        <p:txBody>
          <a:bodyPr>
            <a:noAutofit/>
          </a:bodyPr>
          <a:lstStyle/>
          <a:p>
            <a:r>
              <a:rPr lang="nb-NO" sz="6000" dirty="0">
                <a:latin typeface="Gill Sans MT" panose="020B0502020104020203" pitchFamily="34" charset="77"/>
              </a:rPr>
              <a:t>Gruble </a:t>
            </a:r>
          </a:p>
        </p:txBody>
      </p:sp>
      <p:sp>
        <p:nvSpPr>
          <p:cNvPr id="3" name="Plassholder for tekst 2">
            <a:extLst>
              <a:ext uri="{FF2B5EF4-FFF2-40B4-BE49-F238E27FC236}">
                <a16:creationId xmlns:a16="http://schemas.microsoft.com/office/drawing/2014/main" id="{53602D85-8E38-C845-82EE-DDDD0109DBB6}"/>
              </a:ext>
            </a:extLst>
          </p:cNvPr>
          <p:cNvSpPr>
            <a:spLocks noGrp="1"/>
          </p:cNvSpPr>
          <p:nvPr>
            <p:ph type="body" idx="1"/>
          </p:nvPr>
        </p:nvSpPr>
        <p:spPr/>
        <p:txBody>
          <a:bodyPr/>
          <a:lstStyle/>
          <a:p>
            <a:endParaRPr lang="nb-NO" dirty="0"/>
          </a:p>
        </p:txBody>
      </p:sp>
      <p:graphicFrame>
        <p:nvGraphicFramePr>
          <p:cNvPr id="4" name="Tabell 4">
            <a:extLst>
              <a:ext uri="{FF2B5EF4-FFF2-40B4-BE49-F238E27FC236}">
                <a16:creationId xmlns:a16="http://schemas.microsoft.com/office/drawing/2014/main" id="{2EE0A4AE-0A26-0042-A81B-534015F7EEEB}"/>
              </a:ext>
            </a:extLst>
          </p:cNvPr>
          <p:cNvGraphicFramePr>
            <a:graphicFrameLocks noGrp="1"/>
          </p:cNvGraphicFramePr>
          <p:nvPr>
            <p:extLst>
              <p:ext uri="{D42A27DB-BD31-4B8C-83A1-F6EECF244321}">
                <p14:modId xmlns:p14="http://schemas.microsoft.com/office/powerpoint/2010/main" val="3325905561"/>
              </p:ext>
            </p:extLst>
          </p:nvPr>
        </p:nvGraphicFramePr>
        <p:xfrm>
          <a:off x="311700" y="1152475"/>
          <a:ext cx="8520600" cy="3645555"/>
        </p:xfrm>
        <a:graphic>
          <a:graphicData uri="http://schemas.openxmlformats.org/drawingml/2006/table">
            <a:tbl>
              <a:tblPr firstRow="1" bandRow="1">
                <a:tableStyleId>{1F60DABE-848F-4EA9-BED7-F0A3D9030BC8}</a:tableStyleId>
              </a:tblPr>
              <a:tblGrid>
                <a:gridCol w="1704120">
                  <a:extLst>
                    <a:ext uri="{9D8B030D-6E8A-4147-A177-3AD203B41FA5}">
                      <a16:colId xmlns:a16="http://schemas.microsoft.com/office/drawing/2014/main" val="933597353"/>
                    </a:ext>
                  </a:extLst>
                </a:gridCol>
                <a:gridCol w="1704120">
                  <a:extLst>
                    <a:ext uri="{9D8B030D-6E8A-4147-A177-3AD203B41FA5}">
                      <a16:colId xmlns:a16="http://schemas.microsoft.com/office/drawing/2014/main" val="4291385843"/>
                    </a:ext>
                  </a:extLst>
                </a:gridCol>
                <a:gridCol w="1704120">
                  <a:extLst>
                    <a:ext uri="{9D8B030D-6E8A-4147-A177-3AD203B41FA5}">
                      <a16:colId xmlns:a16="http://schemas.microsoft.com/office/drawing/2014/main" val="2086586841"/>
                    </a:ext>
                  </a:extLst>
                </a:gridCol>
                <a:gridCol w="1704120">
                  <a:extLst>
                    <a:ext uri="{9D8B030D-6E8A-4147-A177-3AD203B41FA5}">
                      <a16:colId xmlns:a16="http://schemas.microsoft.com/office/drawing/2014/main" val="956268633"/>
                    </a:ext>
                  </a:extLst>
                </a:gridCol>
                <a:gridCol w="1704120">
                  <a:extLst>
                    <a:ext uri="{9D8B030D-6E8A-4147-A177-3AD203B41FA5}">
                      <a16:colId xmlns:a16="http://schemas.microsoft.com/office/drawing/2014/main" val="4230690151"/>
                    </a:ext>
                  </a:extLst>
                </a:gridCol>
              </a:tblGrid>
              <a:tr h="729111">
                <a:tc>
                  <a:txBody>
                    <a:bodyPr/>
                    <a:lstStyle/>
                    <a:p>
                      <a:r>
                        <a:rPr lang="nb-NO" sz="2000" b="1" dirty="0">
                          <a:latin typeface="Gill Sans MT" panose="020B0502020104020203" pitchFamily="34" charset="77"/>
                        </a:rPr>
                        <a:t>Bokstav</a:t>
                      </a:r>
                      <a:r>
                        <a:rPr lang="nb-NO" sz="2000" dirty="0">
                          <a:latin typeface="Gill Sans MT" panose="020B0502020104020203" pitchFamily="34" charset="77"/>
                        </a:rPr>
                        <a:t> </a:t>
                      </a:r>
                    </a:p>
                  </a:txBody>
                  <a:tcPr>
                    <a:solidFill>
                      <a:srgbClr val="DEEDE8"/>
                    </a:solidFill>
                  </a:tcPr>
                </a:tc>
                <a:tc>
                  <a:txBody>
                    <a:bodyPr/>
                    <a:lstStyle/>
                    <a:p>
                      <a:r>
                        <a:rPr lang="nb-NO" sz="2000" dirty="0">
                          <a:latin typeface="Gill Sans MT" panose="020B0502020104020203" pitchFamily="34" charset="77"/>
                        </a:rPr>
                        <a:t>Matretter </a:t>
                      </a:r>
                    </a:p>
                  </a:txBody>
                  <a:tcPr>
                    <a:solidFill>
                      <a:srgbClr val="DEEDE8"/>
                    </a:solidFill>
                  </a:tcPr>
                </a:tc>
                <a:tc>
                  <a:txBody>
                    <a:bodyPr/>
                    <a:lstStyle/>
                    <a:p>
                      <a:r>
                        <a:rPr lang="nb-NO" sz="2000" dirty="0">
                          <a:latin typeface="Gill Sans MT" panose="020B0502020104020203" pitchFamily="34" charset="77"/>
                        </a:rPr>
                        <a:t>Sjømat </a:t>
                      </a:r>
                    </a:p>
                  </a:txBody>
                  <a:tcPr>
                    <a:solidFill>
                      <a:srgbClr val="DEEDE8"/>
                    </a:solidFill>
                  </a:tcPr>
                </a:tc>
                <a:tc>
                  <a:txBody>
                    <a:bodyPr/>
                    <a:lstStyle/>
                    <a:p>
                      <a:r>
                        <a:rPr lang="nb-NO" sz="2000" dirty="0">
                          <a:latin typeface="Gill Sans MT" panose="020B0502020104020203" pitchFamily="34" charset="77"/>
                        </a:rPr>
                        <a:t>Næringsstoff </a:t>
                      </a:r>
                    </a:p>
                  </a:txBody>
                  <a:tcPr>
                    <a:solidFill>
                      <a:srgbClr val="DEEDE8"/>
                    </a:solidFill>
                  </a:tcPr>
                </a:tc>
                <a:tc>
                  <a:txBody>
                    <a:bodyPr/>
                    <a:lstStyle/>
                    <a:p>
                      <a:r>
                        <a:rPr lang="nb-NO" sz="2000" dirty="0">
                          <a:latin typeface="Gill Sans MT" panose="020B0502020104020203" pitchFamily="34" charset="77"/>
                        </a:rPr>
                        <a:t>Valgfri kategori</a:t>
                      </a:r>
                    </a:p>
                  </a:txBody>
                  <a:tcPr>
                    <a:solidFill>
                      <a:srgbClr val="DEEDE8"/>
                    </a:solidFill>
                  </a:tcPr>
                </a:tc>
                <a:extLst>
                  <a:ext uri="{0D108BD9-81ED-4DB2-BD59-A6C34878D82A}">
                    <a16:rowId xmlns:a16="http://schemas.microsoft.com/office/drawing/2014/main" val="1842862402"/>
                  </a:ext>
                </a:extLst>
              </a:tr>
              <a:tr h="729111">
                <a:tc>
                  <a:txBody>
                    <a:bodyPr/>
                    <a:lstStyle/>
                    <a:p>
                      <a:r>
                        <a:rPr lang="nb-NO" sz="2000" b="1" dirty="0">
                          <a:latin typeface="Gill Sans MT" panose="020B0502020104020203" pitchFamily="34" charset="77"/>
                        </a:rPr>
                        <a:t>E</a:t>
                      </a:r>
                    </a:p>
                  </a:txBody>
                  <a:tcPr>
                    <a:solidFill>
                      <a:srgbClr val="DEEDE8"/>
                    </a:solidFill>
                  </a:tcPr>
                </a:tc>
                <a:tc>
                  <a:txBody>
                    <a:bodyPr/>
                    <a:lstStyle/>
                    <a:p>
                      <a:endParaRPr lang="nb-NO" sz="2000" dirty="0">
                        <a:latin typeface="Gill Sans MT" panose="020B0502020104020203" pitchFamily="34" charset="77"/>
                      </a:endParaRPr>
                    </a:p>
                  </a:txBody>
                  <a:tcPr>
                    <a:solidFill>
                      <a:srgbClr val="DEEDE8"/>
                    </a:solidFill>
                  </a:tcPr>
                </a:tc>
                <a:tc>
                  <a:txBody>
                    <a:bodyPr/>
                    <a:lstStyle/>
                    <a:p>
                      <a:endParaRPr lang="nb-NO" sz="2000" dirty="0">
                        <a:latin typeface="Gill Sans MT" panose="020B0502020104020203" pitchFamily="34" charset="77"/>
                      </a:endParaRPr>
                    </a:p>
                  </a:txBody>
                  <a:tcPr>
                    <a:solidFill>
                      <a:srgbClr val="DEEDE8"/>
                    </a:solidFill>
                  </a:tcPr>
                </a:tc>
                <a:tc>
                  <a:txBody>
                    <a:bodyPr/>
                    <a:lstStyle/>
                    <a:p>
                      <a:endParaRPr lang="nb-NO" sz="2000">
                        <a:latin typeface="Gill Sans MT" panose="020B0502020104020203" pitchFamily="34" charset="77"/>
                      </a:endParaRPr>
                    </a:p>
                  </a:txBody>
                  <a:tcPr>
                    <a:solidFill>
                      <a:srgbClr val="DEEDE8"/>
                    </a:solidFill>
                  </a:tcPr>
                </a:tc>
                <a:tc>
                  <a:txBody>
                    <a:bodyPr/>
                    <a:lstStyle/>
                    <a:p>
                      <a:endParaRPr lang="nb-NO" sz="2000">
                        <a:latin typeface="Gill Sans MT" panose="020B0502020104020203" pitchFamily="34" charset="77"/>
                      </a:endParaRPr>
                    </a:p>
                  </a:txBody>
                  <a:tcPr>
                    <a:solidFill>
                      <a:srgbClr val="DEEDE8"/>
                    </a:solidFill>
                  </a:tcPr>
                </a:tc>
                <a:extLst>
                  <a:ext uri="{0D108BD9-81ED-4DB2-BD59-A6C34878D82A}">
                    <a16:rowId xmlns:a16="http://schemas.microsoft.com/office/drawing/2014/main" val="2550884041"/>
                  </a:ext>
                </a:extLst>
              </a:tr>
              <a:tr h="729111">
                <a:tc>
                  <a:txBody>
                    <a:bodyPr/>
                    <a:lstStyle/>
                    <a:p>
                      <a:endParaRPr lang="nb-NO" sz="2000">
                        <a:latin typeface="Gill Sans MT" panose="020B0502020104020203" pitchFamily="34" charset="77"/>
                      </a:endParaRPr>
                    </a:p>
                  </a:txBody>
                  <a:tcPr>
                    <a:solidFill>
                      <a:srgbClr val="DEEDE8"/>
                    </a:solidFill>
                  </a:tcPr>
                </a:tc>
                <a:tc>
                  <a:txBody>
                    <a:bodyPr/>
                    <a:lstStyle/>
                    <a:p>
                      <a:endParaRPr lang="nb-NO" sz="2000">
                        <a:latin typeface="Gill Sans MT" panose="020B0502020104020203" pitchFamily="34" charset="77"/>
                      </a:endParaRPr>
                    </a:p>
                  </a:txBody>
                  <a:tcPr>
                    <a:solidFill>
                      <a:srgbClr val="DEEDE8"/>
                    </a:solidFill>
                  </a:tcPr>
                </a:tc>
                <a:tc>
                  <a:txBody>
                    <a:bodyPr/>
                    <a:lstStyle/>
                    <a:p>
                      <a:endParaRPr lang="nb-NO" sz="2000" dirty="0">
                        <a:latin typeface="Gill Sans MT" panose="020B0502020104020203" pitchFamily="34" charset="77"/>
                      </a:endParaRPr>
                    </a:p>
                  </a:txBody>
                  <a:tcPr>
                    <a:solidFill>
                      <a:srgbClr val="DEEDE8"/>
                    </a:solidFill>
                  </a:tcPr>
                </a:tc>
                <a:tc>
                  <a:txBody>
                    <a:bodyPr/>
                    <a:lstStyle/>
                    <a:p>
                      <a:endParaRPr lang="nb-NO" sz="2000" dirty="0">
                        <a:latin typeface="Gill Sans MT" panose="020B0502020104020203" pitchFamily="34" charset="77"/>
                      </a:endParaRPr>
                    </a:p>
                  </a:txBody>
                  <a:tcPr>
                    <a:solidFill>
                      <a:srgbClr val="DEEDE8"/>
                    </a:solidFill>
                  </a:tcPr>
                </a:tc>
                <a:tc>
                  <a:txBody>
                    <a:bodyPr/>
                    <a:lstStyle/>
                    <a:p>
                      <a:endParaRPr lang="nb-NO" sz="2000">
                        <a:latin typeface="Gill Sans MT" panose="020B0502020104020203" pitchFamily="34" charset="77"/>
                      </a:endParaRPr>
                    </a:p>
                  </a:txBody>
                  <a:tcPr>
                    <a:solidFill>
                      <a:srgbClr val="DEEDE8"/>
                    </a:solidFill>
                  </a:tcPr>
                </a:tc>
                <a:extLst>
                  <a:ext uri="{0D108BD9-81ED-4DB2-BD59-A6C34878D82A}">
                    <a16:rowId xmlns:a16="http://schemas.microsoft.com/office/drawing/2014/main" val="3175534627"/>
                  </a:ext>
                </a:extLst>
              </a:tr>
              <a:tr h="729111">
                <a:tc>
                  <a:txBody>
                    <a:bodyPr/>
                    <a:lstStyle/>
                    <a:p>
                      <a:endParaRPr lang="nb-NO" sz="2000">
                        <a:latin typeface="Gill Sans MT" panose="020B0502020104020203" pitchFamily="34" charset="77"/>
                      </a:endParaRPr>
                    </a:p>
                  </a:txBody>
                  <a:tcPr>
                    <a:solidFill>
                      <a:srgbClr val="DEEDE8"/>
                    </a:solidFill>
                  </a:tcPr>
                </a:tc>
                <a:tc>
                  <a:txBody>
                    <a:bodyPr/>
                    <a:lstStyle/>
                    <a:p>
                      <a:endParaRPr lang="nb-NO" sz="2000">
                        <a:latin typeface="Gill Sans MT" panose="020B0502020104020203" pitchFamily="34" charset="77"/>
                      </a:endParaRPr>
                    </a:p>
                  </a:txBody>
                  <a:tcPr>
                    <a:solidFill>
                      <a:srgbClr val="DEEDE8"/>
                    </a:solidFill>
                  </a:tcPr>
                </a:tc>
                <a:tc>
                  <a:txBody>
                    <a:bodyPr/>
                    <a:lstStyle/>
                    <a:p>
                      <a:endParaRPr lang="nb-NO" sz="2000">
                        <a:latin typeface="Gill Sans MT" panose="020B0502020104020203" pitchFamily="34" charset="77"/>
                      </a:endParaRPr>
                    </a:p>
                  </a:txBody>
                  <a:tcPr>
                    <a:solidFill>
                      <a:srgbClr val="DEEDE8"/>
                    </a:solidFill>
                  </a:tcPr>
                </a:tc>
                <a:tc>
                  <a:txBody>
                    <a:bodyPr/>
                    <a:lstStyle/>
                    <a:p>
                      <a:endParaRPr lang="nb-NO" sz="2000" dirty="0">
                        <a:latin typeface="Gill Sans MT" panose="020B0502020104020203" pitchFamily="34" charset="77"/>
                      </a:endParaRPr>
                    </a:p>
                  </a:txBody>
                  <a:tcPr>
                    <a:solidFill>
                      <a:srgbClr val="DEEDE8"/>
                    </a:solidFill>
                  </a:tcPr>
                </a:tc>
                <a:tc>
                  <a:txBody>
                    <a:bodyPr/>
                    <a:lstStyle/>
                    <a:p>
                      <a:endParaRPr lang="nb-NO" sz="2000">
                        <a:latin typeface="Gill Sans MT" panose="020B0502020104020203" pitchFamily="34" charset="77"/>
                      </a:endParaRPr>
                    </a:p>
                  </a:txBody>
                  <a:tcPr>
                    <a:solidFill>
                      <a:srgbClr val="DEEDE8"/>
                    </a:solidFill>
                  </a:tcPr>
                </a:tc>
                <a:extLst>
                  <a:ext uri="{0D108BD9-81ED-4DB2-BD59-A6C34878D82A}">
                    <a16:rowId xmlns:a16="http://schemas.microsoft.com/office/drawing/2014/main" val="3371901469"/>
                  </a:ext>
                </a:extLst>
              </a:tr>
              <a:tr h="729111">
                <a:tc>
                  <a:txBody>
                    <a:bodyPr/>
                    <a:lstStyle/>
                    <a:p>
                      <a:endParaRPr lang="nb-NO" sz="2000">
                        <a:latin typeface="Gill Sans MT" panose="020B0502020104020203" pitchFamily="34" charset="77"/>
                      </a:endParaRPr>
                    </a:p>
                  </a:txBody>
                  <a:tcPr>
                    <a:solidFill>
                      <a:srgbClr val="DEEDE8"/>
                    </a:solidFill>
                  </a:tcPr>
                </a:tc>
                <a:tc>
                  <a:txBody>
                    <a:bodyPr/>
                    <a:lstStyle/>
                    <a:p>
                      <a:endParaRPr lang="nb-NO" sz="2000">
                        <a:latin typeface="Gill Sans MT" panose="020B0502020104020203" pitchFamily="34" charset="77"/>
                      </a:endParaRPr>
                    </a:p>
                  </a:txBody>
                  <a:tcPr>
                    <a:solidFill>
                      <a:srgbClr val="DEEDE8"/>
                    </a:solidFill>
                  </a:tcPr>
                </a:tc>
                <a:tc>
                  <a:txBody>
                    <a:bodyPr/>
                    <a:lstStyle/>
                    <a:p>
                      <a:endParaRPr lang="nb-NO" sz="2000">
                        <a:latin typeface="Gill Sans MT" panose="020B0502020104020203" pitchFamily="34" charset="77"/>
                      </a:endParaRPr>
                    </a:p>
                  </a:txBody>
                  <a:tcPr>
                    <a:solidFill>
                      <a:srgbClr val="DEEDE8"/>
                    </a:solidFill>
                  </a:tcPr>
                </a:tc>
                <a:tc>
                  <a:txBody>
                    <a:bodyPr/>
                    <a:lstStyle/>
                    <a:p>
                      <a:endParaRPr lang="nb-NO" sz="2000" dirty="0">
                        <a:latin typeface="Gill Sans MT" panose="020B0502020104020203" pitchFamily="34" charset="77"/>
                      </a:endParaRPr>
                    </a:p>
                  </a:txBody>
                  <a:tcPr>
                    <a:solidFill>
                      <a:srgbClr val="DEEDE8"/>
                    </a:solidFill>
                  </a:tcPr>
                </a:tc>
                <a:tc>
                  <a:txBody>
                    <a:bodyPr/>
                    <a:lstStyle/>
                    <a:p>
                      <a:endParaRPr lang="nb-NO" sz="2000" dirty="0">
                        <a:latin typeface="Gill Sans MT" panose="020B0502020104020203" pitchFamily="34" charset="77"/>
                      </a:endParaRPr>
                    </a:p>
                  </a:txBody>
                  <a:tcPr>
                    <a:solidFill>
                      <a:srgbClr val="DEEDE8"/>
                    </a:solidFill>
                  </a:tcPr>
                </a:tc>
                <a:extLst>
                  <a:ext uri="{0D108BD9-81ED-4DB2-BD59-A6C34878D82A}">
                    <a16:rowId xmlns:a16="http://schemas.microsoft.com/office/drawing/2014/main" val="749903864"/>
                  </a:ext>
                </a:extLst>
              </a:tr>
            </a:tbl>
          </a:graphicData>
        </a:graphic>
      </p:graphicFrame>
      <p:pic>
        <p:nvPicPr>
          <p:cNvPr id="5" name="Bilde 4">
            <a:extLst>
              <a:ext uri="{FF2B5EF4-FFF2-40B4-BE49-F238E27FC236}">
                <a16:creationId xmlns:a16="http://schemas.microsoft.com/office/drawing/2014/main" id="{2E347EEB-8C33-D84C-9741-B1F6AFE0D81C}"/>
              </a:ext>
            </a:extLst>
          </p:cNvPr>
          <p:cNvPicPr>
            <a:picLocks noChangeAspect="1"/>
          </p:cNvPicPr>
          <p:nvPr/>
        </p:nvPicPr>
        <p:blipFill>
          <a:blip r:embed="rId3"/>
          <a:stretch>
            <a:fillRect/>
          </a:stretch>
        </p:blipFill>
        <p:spPr>
          <a:xfrm>
            <a:off x="8248650" y="-2650"/>
            <a:ext cx="895350" cy="895350"/>
          </a:xfrm>
          <a:prstGeom prst="rect">
            <a:avLst/>
          </a:prstGeom>
        </p:spPr>
      </p:pic>
    </p:spTree>
    <p:extLst>
      <p:ext uri="{BB962C8B-B14F-4D97-AF65-F5344CB8AC3E}">
        <p14:creationId xmlns:p14="http://schemas.microsoft.com/office/powerpoint/2010/main" val="3804009030"/>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66521</TotalTime>
  <Words>2487</Words>
  <Application>Microsoft Macintosh PowerPoint</Application>
  <PresentationFormat>Skjermfremvisning (16:9)</PresentationFormat>
  <Paragraphs>250</Paragraphs>
  <Slides>35</Slides>
  <Notes>25</Notes>
  <HiddenSlides>0</HiddenSlides>
  <MMClips>7</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35</vt:i4>
      </vt:variant>
    </vt:vector>
  </HeadingPairs>
  <TitlesOfParts>
    <vt:vector size="40" baseType="lpstr">
      <vt:lpstr>Gill Sans MT</vt:lpstr>
      <vt:lpstr>Arial</vt:lpstr>
      <vt:lpstr>Gill Sans Ultra Bold</vt:lpstr>
      <vt:lpstr>Shadows Into Light Two</vt:lpstr>
      <vt:lpstr>Simple Light</vt:lpstr>
      <vt:lpstr>I denne presentasjonen kan du klippe og lime slik som du selv ønsker å forme undervisningen.  Oppgavetekstene til elevpresentasjonen ligger her, men ikke tekstene.  Det er viktig at du ikke sletter logoer og merkevare </vt:lpstr>
      <vt:lpstr>Til læreren </vt:lpstr>
      <vt:lpstr>PowerPoint-presentasjon</vt:lpstr>
      <vt:lpstr>Visste du at! </vt:lpstr>
      <vt:lpstr>VØL-skjema </vt:lpstr>
      <vt:lpstr>Oppstartsoppgave </vt:lpstr>
      <vt:lpstr>Oppstartsoppgave  </vt:lpstr>
      <vt:lpstr>Klassesamtale  </vt:lpstr>
      <vt:lpstr>Gruble </vt:lpstr>
      <vt:lpstr>På tur med Deigen </vt:lpstr>
      <vt:lpstr>På tur med Deigen </vt:lpstr>
      <vt:lpstr>Test deg selv Hva slags matvarer hører til matvaregruppen sjømat?  Kan du helsemyndighetenes kostråd om sjømat?  Hva er de viktigste næringsstoffene i hvit fisk?  Hva er de viktigste næringsstoffene i rød fisk?  Hvorfor må vi være forsiktige med mengden tang og tare vi spiser?  </vt:lpstr>
      <vt:lpstr>PowerPoint-presentasjon</vt:lpstr>
      <vt:lpstr>Undersøk laks  </vt:lpstr>
      <vt:lpstr>PowerPoint-presentasjon</vt:lpstr>
      <vt:lpstr>Oppgaver til filmen </vt:lpstr>
      <vt:lpstr>PowerPoint-presentasjon</vt:lpstr>
      <vt:lpstr>PowerPoint-presentasjon</vt:lpstr>
      <vt:lpstr>Sjømat fra Norge  </vt:lpstr>
      <vt:lpstr>Finn ut og skriv stikkord</vt:lpstr>
      <vt:lpstr>Familiens sesongkalender   </vt:lpstr>
      <vt:lpstr>PowerPoint-presentasjon</vt:lpstr>
      <vt:lpstr>PowerPoint-presentasjon</vt:lpstr>
      <vt:lpstr>PowerPoint-presentasjon</vt:lpstr>
      <vt:lpstr>Bli kjent med det lokale næringslivet</vt:lpstr>
      <vt:lpstr>Mulighetskart </vt:lpstr>
      <vt:lpstr>Den store sjømataksjonen</vt:lpstr>
      <vt:lpstr>PowerPoint-presentasjon</vt:lpstr>
      <vt:lpstr>Si det med ord </vt:lpstr>
      <vt:lpstr>PowerPoint-presentasjon</vt:lpstr>
      <vt:lpstr>Plan for økten </vt:lpstr>
      <vt:lpstr>PowerPoint-presentasjon</vt:lpstr>
      <vt:lpstr>PowerPoint-presentasjon</vt:lpstr>
      <vt:lpstr>Quiz med svaralternativer </vt:lpstr>
      <vt:lpstr>Kilder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cp:lastModifiedBy>Monica Olsen Torsvik</cp:lastModifiedBy>
  <cp:revision>14</cp:revision>
  <dcterms:modified xsi:type="dcterms:W3CDTF">2022-03-21T14:36:42Z</dcterms:modified>
</cp:coreProperties>
</file>